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56" r:id="rId2"/>
    <p:sldId id="266" r:id="rId3"/>
    <p:sldId id="258" r:id="rId4"/>
    <p:sldId id="259" r:id="rId5"/>
    <p:sldId id="260" r:id="rId6"/>
    <p:sldId id="268" r:id="rId7"/>
    <p:sldId id="269" r:id="rId8"/>
    <p:sldId id="270" r:id="rId9"/>
    <p:sldId id="265" r:id="rId10"/>
    <p:sldId id="261" r:id="rId11"/>
    <p:sldId id="262" r:id="rId12"/>
    <p:sldId id="267" r:id="rId13"/>
    <p:sldId id="263"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64" r:id="rId27"/>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FF9600"/>
    <a:srgbClr val="777777"/>
    <a:srgbClr val="FFA52D"/>
    <a:srgbClr val="FF9504"/>
    <a:srgbClr val="FF9C19"/>
    <a:srgbClr val="D7AF7E"/>
    <a:srgbClr val="FFA329"/>
    <a:srgbClr val="FF9E1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31" autoAdjust="0"/>
    <p:restoredTop sz="99393" autoAdjust="0"/>
  </p:normalViewPr>
  <p:slideViewPr>
    <p:cSldViewPr>
      <p:cViewPr varScale="1">
        <p:scale>
          <a:sx n="54" d="100"/>
          <a:sy n="54" d="100"/>
        </p:scale>
        <p:origin x="-810" y="-90"/>
      </p:cViewPr>
      <p:guideLst>
        <p:guide orient="horz" pos="2160"/>
        <p:guide pos="3842"/>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B2998A-2BC8-4F66-BDDD-EC2E5603C070}" type="datetimeFigureOut">
              <a:rPr lang="zh-CN" altLang="en-US" smtClean="0"/>
              <a:t>2018/5/24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6B7995-5857-4248-AB67-D5F56B47E26A}" type="slidenum">
              <a:rPr lang="zh-CN" altLang="en-US" smtClean="0"/>
              <a:t>‹#›</a:t>
            </a:fld>
            <a:endParaRPr lang="zh-CN" altLang="en-US"/>
          </a:p>
        </p:txBody>
      </p:sp>
    </p:spTree>
    <p:extLst>
      <p:ext uri="{BB962C8B-B14F-4D97-AF65-F5344CB8AC3E}">
        <p14:creationId xmlns:p14="http://schemas.microsoft.com/office/powerpoint/2010/main" val="1233465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08CA99-93AA-4A2B-B422-E3500CF27245}"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059E4-5EE4-4D75-A261-4421B84AC4CE}" type="slidenum">
              <a:rPr lang="zh-CN" altLang="en-US" smtClean="0"/>
              <a:t>‹#›</a:t>
            </a:fld>
            <a:endParaRPr lang="zh-CN" altLang="en-US"/>
          </a:p>
        </p:txBody>
      </p:sp>
    </p:spTree>
    <p:extLst>
      <p:ext uri="{BB962C8B-B14F-4D97-AF65-F5344CB8AC3E}">
        <p14:creationId xmlns:p14="http://schemas.microsoft.com/office/powerpoint/2010/main" val="159447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059E4-5EE4-4D75-A261-4421B84AC4CE}" type="slidenum">
              <a:rPr lang="zh-CN" altLang="en-US" smtClean="0"/>
              <a:t>4</a:t>
            </a:fld>
            <a:endParaRPr lang="zh-CN" altLang="en-US"/>
          </a:p>
        </p:txBody>
      </p:sp>
    </p:spTree>
    <p:extLst>
      <p:ext uri="{BB962C8B-B14F-4D97-AF65-F5344CB8AC3E}">
        <p14:creationId xmlns:p14="http://schemas.microsoft.com/office/powerpoint/2010/main" val="3839816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1963"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圆角矩形 9"/>
          <p:cNvSpPr/>
          <p:nvPr userDrawn="1"/>
        </p:nvSpPr>
        <p:spPr>
          <a:xfrm flipH="1">
            <a:off x="608447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3" name="矩形 12"/>
          <p:cNvSpPr/>
          <p:nvPr userDrawn="1"/>
        </p:nvSpPr>
        <p:spPr>
          <a:xfrm>
            <a:off x="0" y="0"/>
            <a:ext cx="6098400"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4" name="TextBox 13"/>
          <p:cNvSpPr txBox="1"/>
          <p:nvPr userDrawn="1"/>
        </p:nvSpPr>
        <p:spPr>
          <a:xfrm>
            <a:off x="1963" y="2112713"/>
            <a:ext cx="6340197" cy="1323439"/>
          </a:xfrm>
          <a:prstGeom prst="rect">
            <a:avLst/>
          </a:prstGeom>
          <a:noFill/>
        </p:spPr>
        <p:txBody>
          <a:bodyPr wrap="none" rtlCol="0">
            <a:spAutoFit/>
          </a:bodyPr>
          <a:lstStyle/>
          <a:p>
            <a:r>
              <a:rPr lang="zh-CN" altLang="en-US" sz="8000" dirty="0" smtClean="0">
                <a:solidFill>
                  <a:srgbClr val="F8F8F8"/>
                </a:solidFill>
                <a:latin typeface="Arial Unicode MS" pitchFamily="34" charset="-122"/>
                <a:ea typeface="Arial Unicode MS" pitchFamily="34" charset="-122"/>
                <a:cs typeface="Arial Unicode MS" pitchFamily="34" charset="-122"/>
              </a:rPr>
              <a:t>图形图像设计</a:t>
            </a:r>
            <a:endParaRPr lang="zh-CN" altLang="en-US" sz="8000" dirty="0">
              <a:solidFill>
                <a:srgbClr val="F8F8F8"/>
              </a:solidFill>
              <a:latin typeface="Arial Unicode MS" pitchFamily="34" charset="-122"/>
              <a:ea typeface="Arial Unicode MS" pitchFamily="34" charset="-122"/>
              <a:cs typeface="Arial Unicode MS" pitchFamily="34" charset="-122"/>
            </a:endParaRPr>
          </a:p>
        </p:txBody>
      </p:sp>
      <p:sp>
        <p:nvSpPr>
          <p:cNvPr id="17" name="矩形 16"/>
          <p:cNvSpPr/>
          <p:nvPr userDrawn="1"/>
        </p:nvSpPr>
        <p:spPr>
          <a:xfrm>
            <a:off x="138159" y="1365558"/>
            <a:ext cx="3960440" cy="4680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kern="1200" dirty="0" err="1" smtClean="0">
                <a:solidFill>
                  <a:schemeClr val="lt1"/>
                </a:solidFill>
                <a:effectLst/>
                <a:latin typeface="+mn-lt"/>
                <a:ea typeface="+mn-ea"/>
                <a:cs typeface="+mn-cs"/>
              </a:rPr>
              <a:t>Coreldraw</a:t>
            </a:r>
            <a:r>
              <a:rPr lang="en-US" altLang="zh-CN" sz="4000" b="1" kern="1200" dirty="0" smtClean="0">
                <a:solidFill>
                  <a:schemeClr val="lt1"/>
                </a:solidFill>
                <a:effectLst/>
                <a:latin typeface="+mn-lt"/>
                <a:ea typeface="+mn-ea"/>
                <a:cs typeface="+mn-cs"/>
              </a:rPr>
              <a:t> X7</a:t>
            </a:r>
            <a:endParaRPr lang="zh-CN" altLang="zh-CN" sz="4000" b="1" kern="1200" dirty="0">
              <a:solidFill>
                <a:schemeClr val="lt1"/>
              </a:solidFill>
              <a:effectLst/>
              <a:latin typeface="+mn-lt"/>
              <a:ea typeface="+mn-ea"/>
              <a:cs typeface="+mn-cs"/>
            </a:endParaRPr>
          </a:p>
        </p:txBody>
      </p:sp>
      <p:sp>
        <p:nvSpPr>
          <p:cNvPr id="18" name="泪滴形 17"/>
          <p:cNvSpPr/>
          <p:nvPr userDrawn="1"/>
        </p:nvSpPr>
        <p:spPr>
          <a:xfrm>
            <a:off x="6798350" y="0"/>
            <a:ext cx="5400000" cy="5400000"/>
          </a:xfrm>
          <a:prstGeom prst="teardrop">
            <a:avLst/>
          </a:prstGeom>
          <a:blipFill dpi="0" rotWithShape="1">
            <a:blip r:embed="rId2">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角星 22"/>
          <p:cNvSpPr/>
          <p:nvPr userDrawn="1"/>
        </p:nvSpPr>
        <p:spPr>
          <a:xfrm>
            <a:off x="-155536" y="1577667"/>
            <a:ext cx="1276173" cy="1276173"/>
          </a:xfrm>
          <a:prstGeom prst="star6">
            <a:avLst>
              <a:gd name="adj" fmla="val 21176"/>
              <a:gd name="hf" fmla="val 11547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9"/>
          <p:cNvSpPr/>
          <p:nvPr userDrawn="1"/>
        </p:nvSpPr>
        <p:spPr>
          <a:xfrm>
            <a:off x="4082400"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944"/>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63" presetClass="path" presetSubtype="0" accel="50000" decel="50000" fill="hold" grpId="2" nodeType="withEffect">
                                  <p:stCondLst>
                                    <p:cond delay="300"/>
                                  </p:stCondLst>
                                  <p:childTnLst>
                                    <p:animMotion origin="layout" path="M 1.38889E-6 9.87654E-7 L 0.38333 9.87654E-7 " pathEditMode="relative" rAng="0" ptsTypes="AA">
                                      <p:cBhvr>
                                        <p:cTn id="16" dur="700" fill="hold"/>
                                        <p:tgtEl>
                                          <p:spTgt spid="23"/>
                                        </p:tgtEl>
                                        <p:attrNameLst>
                                          <p:attrName>ppt_x</p:attrName>
                                          <p:attrName>ppt_y</p:attrName>
                                        </p:attrNameLst>
                                      </p:cBhvr>
                                      <p:rCtr x="19167" y="0"/>
                                    </p:animMotion>
                                  </p:childTnLst>
                                </p:cTn>
                              </p:par>
                              <p:par>
                                <p:cTn id="17" presetID="10" presetClass="exit" presetSubtype="0" fill="hold" grpId="1" nodeType="withEffect">
                                  <p:stCondLst>
                                    <p:cond delay="70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par>
                                <p:cTn id="20" presetID="26" presetClass="emph" presetSubtype="0" repeatCount="3000" fill="hold" grpId="3" nodeType="withEffect">
                                  <p:stCondLst>
                                    <p:cond delay="300"/>
                                  </p:stCondLst>
                                  <p:childTnLst>
                                    <p:animEffect transition="out" filter="fade">
                                      <p:cBhvr>
                                        <p:cTn id="21" dur="233" tmFilter="0, 0; .2, .5; .8, .5; 1, 0"/>
                                        <p:tgtEl>
                                          <p:spTgt spid="23"/>
                                        </p:tgtEl>
                                      </p:cBhvr>
                                    </p:animEffect>
                                    <p:animScale>
                                      <p:cBhvr>
                                        <p:cTn id="22" dur="117" autoRev="1" fill="hold"/>
                                        <p:tgtEl>
                                          <p:spTgt spid="23"/>
                                        </p:tgtEl>
                                      </p:cBhvr>
                                      <p:by x="105000" y="105000"/>
                                    </p:animScale>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700"/>
                                        <p:tgtEl>
                                          <p:spTgt spid="14"/>
                                        </p:tgtEl>
                                      </p:cBhvr>
                                    </p:animEffect>
                                  </p:childTnLst>
                                </p:cTn>
                              </p:par>
                            </p:childTnLst>
                          </p:cTn>
                        </p:par>
                        <p:par>
                          <p:cTn id="26" fill="hold">
                            <p:stCondLst>
                              <p:cond delay="1946"/>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8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8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p:bldP spid="17" grpId="0"/>
      <p:bldP spid="23" grpId="0" animBg="1"/>
      <p:bldP spid="23" grpId="1" animBg="1"/>
      <p:bldP spid="23" grpId="2" animBg="1"/>
      <p:bldP spid="23" grpId="3" animBg="1"/>
      <p:bldP spid="2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3" name="矩形 22"/>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6" name="Picture 6" descr="C:\Documents and Settings\tdz\桌面\未标题-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731023" y="4797152"/>
            <a:ext cx="349412"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a:hlinkClick r:id="rId3"/>
          </p:cNvPr>
          <p:cNvSpPr txBox="1">
            <a:spLocks noChangeArrowheads="1"/>
          </p:cNvSpPr>
          <p:nvPr userDrawn="1"/>
        </p:nvSpPr>
        <p:spPr bwMode="auto">
          <a:xfrm>
            <a:off x="5195948" y="481953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38" name="TextBox 10"/>
          <p:cNvSpPr>
            <a:spLocks noChangeArrowheads="1"/>
          </p:cNvSpPr>
          <p:nvPr userDrawn="1"/>
        </p:nvSpPr>
        <p:spPr bwMode="auto">
          <a:xfrm>
            <a:off x="5195948" y="5900116"/>
            <a:ext cx="356911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31023" y="5921978"/>
            <a:ext cx="396000"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31023" y="5355633"/>
            <a:ext cx="339429"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a:hlinkClick r:id="rId3"/>
          </p:cNvPr>
          <p:cNvSpPr txBox="1">
            <a:spLocks noChangeArrowheads="1"/>
          </p:cNvSpPr>
          <p:nvPr userDrawn="1"/>
        </p:nvSpPr>
        <p:spPr bwMode="auto">
          <a:xfrm>
            <a:off x="5195948" y="5359825"/>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http://teliss.blog.163.com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pic>
        <p:nvPicPr>
          <p:cNvPr id="1026" name="Picture 2" descr="F:\360云盘\02-个人资料\！PPT图片及版面资源\05-PPT精选插图\04-图标\1255659509.pn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4659175" y="621008"/>
            <a:ext cx="2880000" cy="288000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
          <p:cNvSpPr txBox="1"/>
          <p:nvPr userDrawn="1"/>
        </p:nvSpPr>
        <p:spPr>
          <a:xfrm>
            <a:off x="1994719" y="3429000"/>
            <a:ext cx="8208912" cy="1107996"/>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600" b="1" dirty="0" smtClean="0">
                <a:solidFill>
                  <a:srgbClr val="FF9600"/>
                </a:solidFill>
                <a:effectLst/>
                <a:latin typeface="微软雅黑" pitchFamily="34" charset="-122"/>
                <a:ea typeface="微软雅黑" pitchFamily="34" charset="-122"/>
              </a:rPr>
              <a:t>感谢收看 请多指点</a:t>
            </a:r>
            <a:endParaRPr lang="zh-CN" altLang="en-US" sz="6600" b="1" dirty="0">
              <a:solidFill>
                <a:srgbClr val="FF9600"/>
              </a:solidFill>
              <a:effectLst/>
              <a:latin typeface="微软雅黑" pitchFamily="34" charset="-122"/>
              <a:ea typeface="微软雅黑" pitchFamily="34" charset="-122"/>
            </a:endParaRPr>
          </a:p>
        </p:txBody>
      </p:sp>
      <p:sp>
        <p:nvSpPr>
          <p:cNvPr id="11" name="Text Box 54">
            <a:hlinkClick r:id="rId3"/>
          </p:cNvPr>
          <p:cNvSpPr txBox="1">
            <a:spLocks noChangeArrowheads="1"/>
          </p:cNvSpPr>
          <p:nvPr userDrawn="1"/>
        </p:nvSpPr>
        <p:spPr bwMode="auto">
          <a:xfrm>
            <a:off x="5194360" y="630888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www.1ppt.com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413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1" grpId="0"/>
      <p:bldP spid="35"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2"/>
          <p:cNvSpPr/>
          <p:nvPr userDrawn="1"/>
        </p:nvSpPr>
        <p:spPr>
          <a:xfrm>
            <a:off x="-11722" y="1412524"/>
            <a:ext cx="2988996" cy="1581922"/>
          </a:xfrm>
          <a:custGeom>
            <a:avLst/>
            <a:gdLst>
              <a:gd name="connsiteX0" fmla="*/ 0 w 2988996"/>
              <a:gd name="connsiteY0" fmla="*/ 0 h 1581922"/>
              <a:gd name="connsiteX1" fmla="*/ 2977274 w 2988996"/>
              <a:gd name="connsiteY1" fmla="*/ 1042696 h 1581922"/>
              <a:gd name="connsiteX2" fmla="*/ 2988996 w 2988996"/>
              <a:gd name="connsiteY2" fmla="*/ 1581922 h 1581922"/>
              <a:gd name="connsiteX3" fmla="*/ 11723 w 2988996"/>
              <a:gd name="connsiteY3" fmla="*/ 1002590 h 1581922"/>
              <a:gd name="connsiteX4" fmla="*/ 0 w 2988996"/>
              <a:gd name="connsiteY4" fmla="*/ 0 h 1581922"/>
              <a:gd name="connsiteX0" fmla="*/ 0 w 2988996"/>
              <a:gd name="connsiteY0" fmla="*/ 0 h 1581922"/>
              <a:gd name="connsiteX1" fmla="*/ 2977274 w 2988996"/>
              <a:gd name="connsiteY1" fmla="*/ 1042696 h 1581922"/>
              <a:gd name="connsiteX2" fmla="*/ 2988996 w 2988996"/>
              <a:gd name="connsiteY2" fmla="*/ 1581922 h 1581922"/>
              <a:gd name="connsiteX3" fmla="*/ 0 w 2988996"/>
              <a:gd name="connsiteY3" fmla="*/ 779851 h 1581922"/>
              <a:gd name="connsiteX4" fmla="*/ 0 w 2988996"/>
              <a:gd name="connsiteY4" fmla="*/ 0 h 158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96" h="1581922">
                <a:moveTo>
                  <a:pt x="0" y="0"/>
                </a:moveTo>
                <a:lnTo>
                  <a:pt x="2977274" y="1042696"/>
                </a:lnTo>
                <a:lnTo>
                  <a:pt x="2988996" y="1581922"/>
                </a:lnTo>
                <a:lnTo>
                  <a:pt x="0" y="779851"/>
                </a:lnTo>
                <a:lnTo>
                  <a:pt x="0" y="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五边形 5"/>
          <p:cNvSpPr/>
          <p:nvPr userDrawn="1"/>
        </p:nvSpPr>
        <p:spPr>
          <a:xfrm>
            <a:off x="2964964" y="2972632"/>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五边形 7"/>
          <p:cNvSpPr/>
          <p:nvPr userDrawn="1"/>
        </p:nvSpPr>
        <p:spPr>
          <a:xfrm>
            <a:off x="2964964" y="3980744"/>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0" name="矩形 2"/>
          <p:cNvSpPr/>
          <p:nvPr userDrawn="1"/>
        </p:nvSpPr>
        <p:spPr>
          <a:xfrm>
            <a:off x="-11722" y="3732396"/>
            <a:ext cx="2976686" cy="992748"/>
          </a:xfrm>
          <a:custGeom>
            <a:avLst/>
            <a:gdLst>
              <a:gd name="connsiteX0" fmla="*/ 0 w 2964963"/>
              <a:gd name="connsiteY0" fmla="*/ 0 h 895715"/>
              <a:gd name="connsiteX1" fmla="*/ 2941517 w 2964963"/>
              <a:gd name="connsiteY1" fmla="*/ 344767 h 895715"/>
              <a:gd name="connsiteX2" fmla="*/ 2964963 w 2964963"/>
              <a:gd name="connsiteY2" fmla="*/ 895715 h 895715"/>
              <a:gd name="connsiteX3" fmla="*/ 0 w 2964963"/>
              <a:gd name="connsiteY3" fmla="*/ 746565 h 895715"/>
              <a:gd name="connsiteX4" fmla="*/ 0 w 2964963"/>
              <a:gd name="connsiteY4" fmla="*/ 0 h 895715"/>
              <a:gd name="connsiteX0" fmla="*/ 11723 w 2976686"/>
              <a:gd name="connsiteY0" fmla="*/ 0 h 895715"/>
              <a:gd name="connsiteX1" fmla="*/ 2953240 w 2976686"/>
              <a:gd name="connsiteY1" fmla="*/ 344767 h 895715"/>
              <a:gd name="connsiteX2" fmla="*/ 2976686 w 2976686"/>
              <a:gd name="connsiteY2" fmla="*/ 895715 h 895715"/>
              <a:gd name="connsiteX3" fmla="*/ 0 w 2976686"/>
              <a:gd name="connsiteY3" fmla="*/ 887241 h 895715"/>
              <a:gd name="connsiteX4" fmla="*/ 11723 w 2976686"/>
              <a:gd name="connsiteY4" fmla="*/ 0 h 895715"/>
              <a:gd name="connsiteX0" fmla="*/ 11723 w 2976686"/>
              <a:gd name="connsiteY0" fmla="*/ 0 h 1016195"/>
              <a:gd name="connsiteX1" fmla="*/ 2953240 w 2976686"/>
              <a:gd name="connsiteY1" fmla="*/ 344767 h 1016195"/>
              <a:gd name="connsiteX2" fmla="*/ 2976686 w 2976686"/>
              <a:gd name="connsiteY2" fmla="*/ 895715 h 1016195"/>
              <a:gd name="connsiteX3" fmla="*/ 0 w 2976686"/>
              <a:gd name="connsiteY3" fmla="*/ 1016195 h 1016195"/>
              <a:gd name="connsiteX4" fmla="*/ 11723 w 2976686"/>
              <a:gd name="connsiteY4" fmla="*/ 0 h 1016195"/>
              <a:gd name="connsiteX0" fmla="*/ 0 w 2976686"/>
              <a:gd name="connsiteY0" fmla="*/ 0 h 898964"/>
              <a:gd name="connsiteX1" fmla="*/ 2953240 w 2976686"/>
              <a:gd name="connsiteY1" fmla="*/ 227536 h 898964"/>
              <a:gd name="connsiteX2" fmla="*/ 2976686 w 2976686"/>
              <a:gd name="connsiteY2" fmla="*/ 778484 h 898964"/>
              <a:gd name="connsiteX3" fmla="*/ 0 w 2976686"/>
              <a:gd name="connsiteY3" fmla="*/ 898964 h 898964"/>
              <a:gd name="connsiteX4" fmla="*/ 0 w 2976686"/>
              <a:gd name="connsiteY4" fmla="*/ 0 h 898964"/>
              <a:gd name="connsiteX0" fmla="*/ 0 w 2976686"/>
              <a:gd name="connsiteY0" fmla="*/ 0 h 992748"/>
              <a:gd name="connsiteX1" fmla="*/ 2953240 w 2976686"/>
              <a:gd name="connsiteY1" fmla="*/ 227536 h 992748"/>
              <a:gd name="connsiteX2" fmla="*/ 2976686 w 2976686"/>
              <a:gd name="connsiteY2" fmla="*/ 778484 h 992748"/>
              <a:gd name="connsiteX3" fmla="*/ 0 w 2976686"/>
              <a:gd name="connsiteY3" fmla="*/ 992748 h 992748"/>
              <a:gd name="connsiteX4" fmla="*/ 0 w 2976686"/>
              <a:gd name="connsiteY4" fmla="*/ 0 h 9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6" h="992748">
                <a:moveTo>
                  <a:pt x="0" y="0"/>
                </a:moveTo>
                <a:lnTo>
                  <a:pt x="2953240" y="227536"/>
                </a:lnTo>
                <a:lnTo>
                  <a:pt x="2976686" y="778484"/>
                </a:lnTo>
                <a:lnTo>
                  <a:pt x="0" y="992748"/>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1" name="矩形 2"/>
          <p:cNvSpPr/>
          <p:nvPr userDrawn="1"/>
        </p:nvSpPr>
        <p:spPr>
          <a:xfrm>
            <a:off x="1" y="2188757"/>
            <a:ext cx="2976687" cy="1312251"/>
          </a:xfrm>
          <a:custGeom>
            <a:avLst/>
            <a:gdLst>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69898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664390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11282 h 1312251"/>
              <a:gd name="connsiteX4" fmla="*/ 0 w 2976687"/>
              <a:gd name="connsiteY4" fmla="*/ 0 h 1312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312251">
                <a:moveTo>
                  <a:pt x="0" y="0"/>
                </a:moveTo>
                <a:lnTo>
                  <a:pt x="2953241" y="808196"/>
                </a:lnTo>
                <a:lnTo>
                  <a:pt x="2976687" y="1312251"/>
                </a:lnTo>
                <a:lnTo>
                  <a:pt x="0" y="711282"/>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2" name="矩形 2"/>
          <p:cNvSpPr/>
          <p:nvPr userDrawn="1"/>
        </p:nvSpPr>
        <p:spPr>
          <a:xfrm>
            <a:off x="-11724" y="2878159"/>
            <a:ext cx="2976687" cy="1112800"/>
          </a:xfrm>
          <a:custGeom>
            <a:avLst/>
            <a:gdLst>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781870 h 1159692"/>
              <a:gd name="connsiteX4" fmla="*/ 0 w 2976687"/>
              <a:gd name="connsiteY4" fmla="*/ 0 h 1159692"/>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899100 h 1159692"/>
              <a:gd name="connsiteX4" fmla="*/ 0 w 2976687"/>
              <a:gd name="connsiteY4" fmla="*/ 0 h 1159692"/>
              <a:gd name="connsiteX0" fmla="*/ 0 w 2976687"/>
              <a:gd name="connsiteY0" fmla="*/ 0 h 1112800"/>
              <a:gd name="connsiteX1" fmla="*/ 2976687 w 2976687"/>
              <a:gd name="connsiteY1" fmla="*/ 585296 h 1112800"/>
              <a:gd name="connsiteX2" fmla="*/ 2964963 w 2976687"/>
              <a:gd name="connsiteY2" fmla="*/ 1112800 h 1112800"/>
              <a:gd name="connsiteX3" fmla="*/ 11723 w 2976687"/>
              <a:gd name="connsiteY3" fmla="*/ 852208 h 1112800"/>
              <a:gd name="connsiteX4" fmla="*/ 0 w 2976687"/>
              <a:gd name="connsiteY4" fmla="*/ 0 h 11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112800">
                <a:moveTo>
                  <a:pt x="0" y="0"/>
                </a:moveTo>
                <a:lnTo>
                  <a:pt x="2976687" y="585296"/>
                </a:lnTo>
                <a:lnTo>
                  <a:pt x="2964963" y="1112800"/>
                </a:lnTo>
                <a:cubicBezTo>
                  <a:pt x="1980550" y="975136"/>
                  <a:pt x="996136" y="989872"/>
                  <a:pt x="11723" y="852208"/>
                </a:cubicBezTo>
                <a:cubicBezTo>
                  <a:pt x="11723" y="626754"/>
                  <a:pt x="0" y="225454"/>
                  <a:pt x="0" y="0"/>
                </a:cubicBez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8" name="五边形 17"/>
          <p:cNvSpPr/>
          <p:nvPr userDrawn="1"/>
        </p:nvSpPr>
        <p:spPr>
          <a:xfrm>
            <a:off x="2964964" y="2468576"/>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五边形 19"/>
          <p:cNvSpPr/>
          <p:nvPr userDrawn="1"/>
        </p:nvSpPr>
        <p:spPr>
          <a:xfrm>
            <a:off x="2964964" y="3476688"/>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4" name="矩形 23"/>
          <p:cNvSpPr/>
          <p:nvPr userDrawn="1"/>
        </p:nvSpPr>
        <p:spPr>
          <a:xfrm rot="5400000">
            <a:off x="-207640" y="3648244"/>
            <a:ext cx="6336000" cy="36000"/>
          </a:xfrm>
          <a:prstGeom prst="rect">
            <a:avLst/>
          </a:prstGeom>
          <a:gradFill>
            <a:gsLst>
              <a:gs pos="49628">
                <a:srgbClr val="FF9504"/>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五边形 2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5"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
        <p:nvSpPr>
          <p:cNvPr id="12" name="五边形 11"/>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第一章">
    <p:spTree>
      <p:nvGrpSpPr>
        <p:cNvPr id="1" name=""/>
        <p:cNvGrpSpPr/>
        <p:nvPr/>
      </p:nvGrpSpPr>
      <p:grpSpPr>
        <a:xfrm>
          <a:off x="0" y="0"/>
          <a:ext cx="0" cy="0"/>
          <a:chOff x="0" y="0"/>
          <a:chExt cx="0" cy="0"/>
        </a:xfrm>
      </p:grpSpPr>
      <p:sp>
        <p:nvSpPr>
          <p:cNvPr id="2" name="矩形 1"/>
          <p:cNvSpPr/>
          <p:nvPr userDrawn="1"/>
        </p:nvSpPr>
        <p:spPr>
          <a:xfrm>
            <a:off x="0" y="692696"/>
            <a:ext cx="12198350" cy="720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98575" y="692696"/>
            <a:ext cx="936104" cy="72008"/>
          </a:xfrm>
          <a:prstGeom prst="rect">
            <a:avLst/>
          </a:prstGeom>
          <a:solidFill>
            <a:srgbClr val="FF96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4" name="对角圆角矩形 3"/>
          <p:cNvSpPr/>
          <p:nvPr userDrawn="1"/>
        </p:nvSpPr>
        <p:spPr>
          <a:xfrm>
            <a:off x="9321603"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图形运用</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对角圆角矩形 2"/>
          <p:cNvSpPr/>
          <p:nvPr userDrawn="1"/>
        </p:nvSpPr>
        <p:spPr>
          <a:xfrm>
            <a:off x="10527807"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itchFamily="34" charset="-122"/>
                <a:ea typeface="微软雅黑" pitchFamily="34" charset="-122"/>
              </a:rPr>
              <a:t>具体设计</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矩形 6"/>
          <p:cNvSpPr/>
          <p:nvPr userDrawn="1"/>
        </p:nvSpPr>
        <p:spPr>
          <a:xfrm>
            <a:off x="0" y="872728"/>
            <a:ext cx="12198350" cy="144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8115399"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solidFill>
                  <a:schemeClr val="tx1">
                    <a:lumMod val="65000"/>
                    <a:lumOff val="35000"/>
                  </a:schemeClr>
                </a:solidFill>
                <a:latin typeface="微软雅黑" pitchFamily="34" charset="-122"/>
                <a:ea typeface="微软雅黑" pitchFamily="34" charset="-122"/>
              </a:rPr>
              <a:t>布局之美</a:t>
            </a:r>
            <a:endParaRPr lang="zh-CN" altLang="en-US" sz="1800" dirty="0">
              <a:solidFill>
                <a:schemeClr val="tx1">
                  <a:lumMod val="65000"/>
                  <a:lumOff val="35000"/>
                </a:schemeClr>
              </a:solidFill>
              <a:latin typeface="微软雅黑" pitchFamily="34" charset="-122"/>
              <a:ea typeface="微软雅黑" pitchFamily="34" charset="-122"/>
            </a:endParaRPr>
          </a:p>
        </p:txBody>
      </p:sp>
      <p:sp>
        <p:nvSpPr>
          <p:cNvPr id="2" name="矩形 1"/>
          <p:cNvSpPr/>
          <p:nvPr userDrawn="1"/>
        </p:nvSpPr>
        <p:spPr>
          <a:xfrm>
            <a:off x="788618" y="872728"/>
            <a:ext cx="612000" cy="144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4"/>
          <p:cNvSpPr>
            <a:spLocks noChangeAspect="1"/>
          </p:cNvSpPr>
          <p:nvPr userDrawn="1"/>
        </p:nvSpPr>
        <p:spPr bwMode="auto">
          <a:xfrm>
            <a:off x="813034" y="116632"/>
            <a:ext cx="563168" cy="72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userDrawn="1"/>
        </p:nvSpPr>
        <p:spPr>
          <a:xfrm>
            <a:off x="698575" y="207610"/>
            <a:ext cx="792087" cy="369332"/>
          </a:xfrm>
          <a:prstGeom prst="rect">
            <a:avLst/>
          </a:prstGeom>
        </p:spPr>
        <p:txBody>
          <a:bodyPr/>
          <a:lstStyle/>
          <a:p>
            <a:pPr algn="ctr">
              <a:defRPr/>
            </a:pPr>
            <a:r>
              <a:rPr lang="zh-CN" altLang="en-US" sz="1800" dirty="0" smtClean="0">
                <a:solidFill>
                  <a:schemeClr val="tx1">
                    <a:lumMod val="75000"/>
                    <a:lumOff val="25000"/>
                  </a:schemeClr>
                </a:solidFill>
                <a:latin typeface="Arial Unicode MS" pitchFamily="34" charset="-122"/>
                <a:ea typeface="Arial Unicode MS" pitchFamily="34" charset="-122"/>
                <a:cs typeface="Arial Unicode MS" pitchFamily="34" charset="-122"/>
              </a:rPr>
              <a:t> </a:t>
            </a:r>
            <a:fld id="{2EEF1883-7A0E-4F66-9932-E581691AD397}" type="slidenum">
              <a:rPr lang="zh-CN" altLang="en-US" sz="1800">
                <a:solidFill>
                  <a:schemeClr val="bg1"/>
                </a:solidFill>
                <a:latin typeface="Arial Unicode MS" pitchFamily="34" charset="-122"/>
                <a:ea typeface="Arial Unicode MS" pitchFamily="34" charset="-122"/>
                <a:cs typeface="Arial Unicode MS" pitchFamily="34" charset="-122"/>
              </a:rPr>
              <a:pPr algn="ctr">
                <a:defRPr/>
              </a:pPr>
              <a:t>‹#›</a:t>
            </a:fld>
            <a:r>
              <a:rPr lang="zh-CN" altLang="en-US" sz="1800" dirty="0">
                <a:solidFill>
                  <a:schemeClr val="tx1">
                    <a:lumMod val="75000"/>
                    <a:lumOff val="25000"/>
                  </a:schemeClr>
                </a:solidFill>
                <a:latin typeface="Arial Unicode MS" pitchFamily="34" charset="-122"/>
                <a:ea typeface="Arial Unicode MS" pitchFamily="34" charset="-122"/>
                <a:cs typeface="Arial Unicode MS" pitchFamily="34" charset="-122"/>
              </a:rPr>
              <a:t>  </a:t>
            </a:r>
          </a:p>
        </p:txBody>
      </p:sp>
      <p:sp>
        <p:nvSpPr>
          <p:cNvPr id="20" name="对角圆角矩形 19"/>
          <p:cNvSpPr/>
          <p:nvPr userDrawn="1"/>
        </p:nvSpPr>
        <p:spPr>
          <a:xfrm>
            <a:off x="9321603"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图形运用</a:t>
            </a:r>
          </a:p>
        </p:txBody>
      </p:sp>
      <p:sp>
        <p:nvSpPr>
          <p:cNvPr id="21" name="对角圆角矩形 20"/>
          <p:cNvSpPr/>
          <p:nvPr userDrawn="1"/>
        </p:nvSpPr>
        <p:spPr>
          <a:xfrm>
            <a:off x="10527807" y="224696"/>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smtClean="0">
                <a:solidFill>
                  <a:schemeClr val="tx1">
                    <a:lumMod val="65000"/>
                    <a:lumOff val="35000"/>
                  </a:schemeClr>
                </a:solidFill>
                <a:latin typeface="微软雅黑" pitchFamily="34" charset="-122"/>
                <a:ea typeface="微软雅黑" pitchFamily="34" charset="-122"/>
              </a:rPr>
              <a:t>具体设计</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png"/><Relationship Id="rId9"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 Id="rId4" Type="http://schemas.openxmlformats.org/officeDocument/2006/relationships/image" Target="../media/image6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1.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4.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2.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4.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23.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image" Target="../media/image98.png"/><Relationship Id="rId1" Type="http://schemas.openxmlformats.org/officeDocument/2006/relationships/slideLayout" Target="../slideLayouts/slideLayout4.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25.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08300" y="15214"/>
            <a:ext cx="1462260" cy="184666"/>
          </a:xfrm>
          <a:prstGeom prst="rect">
            <a:avLst/>
          </a:prstGeom>
        </p:spPr>
        <p:txBody>
          <a:bodyPr wrap="none">
            <a:spAutoFit/>
          </a:bodyPr>
          <a:lstStyle/>
          <a:p>
            <a:r>
              <a:rPr lang="en-US" altLang="zh-CN" sz="600" dirty="0">
                <a:solidFill>
                  <a:schemeClr val="bg1"/>
                </a:solidFill>
              </a:rPr>
              <a:t>PPT</a:t>
            </a:r>
            <a:r>
              <a:rPr lang="zh-CN" altLang="en-US" sz="600" dirty="0">
                <a:solidFill>
                  <a:schemeClr val="bg1"/>
                </a:solidFill>
              </a:rPr>
              <a:t>模板下载：</a:t>
            </a:r>
            <a:r>
              <a:rPr lang="en-US" altLang="zh-CN" sz="600" dirty="0">
                <a:solidFill>
                  <a:schemeClr val="bg1"/>
                </a:solidFill>
              </a:rPr>
              <a:t>www.1ppt.com/moban/ </a:t>
            </a:r>
            <a:endParaRPr lang="zh-CN" altLang="en-US" sz="700" dirty="0">
              <a:solidFill>
                <a:schemeClr val="bg1"/>
              </a:solidFill>
            </a:endParaRPr>
          </a:p>
        </p:txBody>
      </p:sp>
      <p:sp>
        <p:nvSpPr>
          <p:cNvPr id="2" name="TextBox 1"/>
          <p:cNvSpPr txBox="1"/>
          <p:nvPr/>
        </p:nvSpPr>
        <p:spPr>
          <a:xfrm>
            <a:off x="4252642" y="5714092"/>
            <a:ext cx="3960440" cy="523220"/>
          </a:xfrm>
          <a:prstGeom prst="rect">
            <a:avLst/>
          </a:prstGeom>
          <a:noFill/>
        </p:spPr>
        <p:txBody>
          <a:bodyPr wrap="square" rtlCol="0">
            <a:spAutoFit/>
          </a:bodyPr>
          <a:lstStyle/>
          <a:p>
            <a:r>
              <a:rPr lang="zh-CN" altLang="zh-CN" sz="2800" b="1" dirty="0">
                <a:solidFill>
                  <a:schemeClr val="accent6">
                    <a:lumMod val="75000"/>
                  </a:schemeClr>
                </a:solidFill>
              </a:rPr>
              <a:t>第</a:t>
            </a:r>
            <a:r>
              <a:rPr lang="en-US" altLang="zh-CN" sz="2800" b="1" dirty="0">
                <a:solidFill>
                  <a:schemeClr val="accent6">
                    <a:lumMod val="75000"/>
                  </a:schemeClr>
                </a:solidFill>
              </a:rPr>
              <a:t>2</a:t>
            </a:r>
            <a:r>
              <a:rPr lang="zh-CN" altLang="zh-CN" sz="2800" b="1" dirty="0">
                <a:solidFill>
                  <a:schemeClr val="accent6">
                    <a:lumMod val="75000"/>
                  </a:schemeClr>
                </a:solidFill>
              </a:rPr>
              <a:t>章  绘制</a:t>
            </a:r>
            <a:r>
              <a:rPr lang="zh-CN" altLang="zh-CN" sz="2800" b="1" dirty="0">
                <a:solidFill>
                  <a:schemeClr val="bg1"/>
                </a:solidFill>
              </a:rPr>
              <a:t>和编辑图形 </a:t>
            </a:r>
            <a:endParaRPr lang="zh-CN" altLang="zh-CN" sz="2800" dirty="0">
              <a:solidFill>
                <a:schemeClr val="bg1"/>
              </a:solidFill>
            </a:endParaRPr>
          </a:p>
        </p:txBody>
      </p:sp>
    </p:spTree>
    <p:extLst>
      <p:ext uri="{BB962C8B-B14F-4D97-AF65-F5344CB8AC3E}">
        <p14:creationId xmlns:p14="http://schemas.microsoft.com/office/powerpoint/2010/main" val="4279379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zh-CN" altLang="en-US" sz="1100" b="1" kern="0" dirty="0" smtClean="0">
                <a:latin typeface="微软雅黑" pitchFamily="34" charset="-122"/>
                <a:ea typeface="微软雅黑" pitchFamily="34" charset="-122"/>
              </a:rPr>
              <a:t>梦幻壁纸设计</a:t>
            </a:r>
            <a:endParaRPr lang="zh-CN" altLang="en-US" sz="1100" b="1" kern="0" dirty="0">
              <a:latin typeface="微软雅黑" pitchFamily="34" charset="-122"/>
              <a:ea typeface="微软雅黑" pitchFamily="34" charset="-122"/>
            </a:endParaRP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zh-CN" sz="1100" dirty="0"/>
              <a:t>任务分析</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2" name="TextBox 11"/>
          <p:cNvSpPr txBox="1"/>
          <p:nvPr/>
        </p:nvSpPr>
        <p:spPr>
          <a:xfrm>
            <a:off x="1502877" y="830034"/>
            <a:ext cx="9023024" cy="1477328"/>
          </a:xfrm>
          <a:prstGeom prst="rect">
            <a:avLst/>
          </a:prstGeom>
          <a:noFill/>
        </p:spPr>
        <p:txBody>
          <a:bodyPr wrap="square" rtlCol="0">
            <a:spAutoFit/>
          </a:bodyPr>
          <a:lstStyle/>
          <a:p>
            <a:r>
              <a:rPr lang="zh-CN" altLang="en-US" dirty="0" smtClean="0"/>
              <a:t>一、</a:t>
            </a:r>
            <a:r>
              <a:rPr lang="zh-CN" altLang="zh-CN" b="1" dirty="0"/>
              <a:t>任务分析</a:t>
            </a:r>
            <a:r>
              <a:rPr lang="en-US" altLang="zh-CN" b="1" dirty="0"/>
              <a:t>	</a:t>
            </a:r>
            <a:endParaRPr lang="zh-CN" altLang="zh-CN" b="1" dirty="0"/>
          </a:p>
          <a:p>
            <a:r>
              <a:rPr lang="zh-CN" altLang="zh-CN" dirty="0"/>
              <a:t>本任务主要使用多边形工具绘制多边形，然后再用形状工具编辑多边形成我们需要的形状。制作方法非常简单，不过要做好也不是那么容易，自己需要多想象和多实践才能制作出自己个性的图片！梦幻壁纸设计效果如图</a:t>
            </a:r>
            <a:r>
              <a:rPr lang="en-US" altLang="zh-CN" dirty="0"/>
              <a:t>2-35</a:t>
            </a:r>
            <a:r>
              <a:rPr lang="zh-CN" altLang="zh-CN" dirty="0"/>
              <a:t>所示。</a:t>
            </a:r>
          </a:p>
          <a:p>
            <a:pPr>
              <a:spcAft>
                <a:spcPts val="2400"/>
              </a:spcAft>
            </a:pPr>
            <a:endParaRPr lang="zh-CN" altLang="zh-CN"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8701" y="2262187"/>
            <a:ext cx="6071376" cy="4311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287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zh-CN" altLang="en-US" sz="1100" b="1" kern="0" dirty="0">
                <a:latin typeface="微软雅黑" pitchFamily="34" charset="-122"/>
                <a:ea typeface="微软雅黑" pitchFamily="34" charset="-122"/>
              </a:rPr>
              <a:t>梦幻壁纸设计</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手机图标设计</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1311697" y="980728"/>
            <a:ext cx="1576072" cy="369332"/>
          </a:xfrm>
          <a:prstGeom prst="rect">
            <a:avLst/>
          </a:prstGeom>
        </p:spPr>
        <p:txBody>
          <a:bodyPr wrap="none">
            <a:spAutoFit/>
          </a:bodyPr>
          <a:lstStyle/>
          <a:p>
            <a:r>
              <a:rPr lang="zh-CN" altLang="en-US" dirty="0" smtClean="0"/>
              <a:t>二、</a:t>
            </a:r>
            <a:r>
              <a:rPr lang="zh-CN" altLang="zh-CN" b="1" dirty="0"/>
              <a:t>知识</a:t>
            </a:r>
            <a:r>
              <a:rPr lang="zh-CN" altLang="zh-CN" b="1" dirty="0" smtClean="0"/>
              <a:t>储备</a:t>
            </a:r>
            <a:endParaRPr lang="zh-CN" altLang="zh-CN" b="1" dirty="0"/>
          </a:p>
        </p:txBody>
      </p:sp>
      <p:sp>
        <p:nvSpPr>
          <p:cNvPr id="7" name="TextBox 6"/>
          <p:cNvSpPr txBox="1"/>
          <p:nvPr/>
        </p:nvSpPr>
        <p:spPr>
          <a:xfrm>
            <a:off x="1178503" y="1380832"/>
            <a:ext cx="4308266" cy="1661993"/>
          </a:xfrm>
          <a:prstGeom prst="rect">
            <a:avLst/>
          </a:prstGeom>
          <a:noFill/>
        </p:spPr>
        <p:txBody>
          <a:bodyPr wrap="square" rtlCol="0">
            <a:spAutoFit/>
          </a:bodyPr>
          <a:lstStyle/>
          <a:p>
            <a:r>
              <a:rPr lang="zh-CN" altLang="zh-CN" sz="1200" b="1" dirty="0"/>
              <a:t>多边形工具</a:t>
            </a:r>
            <a:r>
              <a:rPr lang="en-US" altLang="zh-CN" sz="1200" b="1" dirty="0"/>
              <a:t>   </a:t>
            </a:r>
            <a:endParaRPr lang="zh-CN" altLang="zh-CN" sz="1200" b="1" dirty="0"/>
          </a:p>
          <a:p>
            <a:r>
              <a:rPr lang="en-US" altLang="zh-CN" sz="1200" dirty="0"/>
              <a:t> </a:t>
            </a:r>
            <a:r>
              <a:rPr lang="en-US" altLang="zh-CN" sz="1200" dirty="0" err="1"/>
              <a:t>CorelDRAW</a:t>
            </a:r>
            <a:r>
              <a:rPr lang="en-US" altLang="zh-CN" sz="1200" dirty="0"/>
              <a:t> X7</a:t>
            </a:r>
            <a:r>
              <a:rPr lang="zh-CN" altLang="zh-CN" sz="1200" dirty="0"/>
              <a:t>软件的多边形工具也是基本绘图工具，在工具箱中单击“多边形工具”。点开右下的小黑三角，工具组中还有包括其他工具，如图</a:t>
            </a:r>
            <a:r>
              <a:rPr lang="en-US" altLang="zh-CN" sz="1200" dirty="0"/>
              <a:t>2-36</a:t>
            </a:r>
            <a:r>
              <a:rPr lang="zh-CN" altLang="zh-CN" sz="1200" dirty="0"/>
              <a:t>所示。它能绘制多边形、星形、复杂星形、图纸、螺纹、基本形状、箭头形状、流程图形状、标题形状和标注形状。本节将详解多边形工具组中的多边形、星形、复杂星形工具的具体运用。</a:t>
            </a:r>
          </a:p>
          <a:p>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769" y="1015865"/>
            <a:ext cx="1429905" cy="184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5796824" y="2997564"/>
            <a:ext cx="809793" cy="261610"/>
          </a:xfrm>
          <a:prstGeom prst="rect">
            <a:avLst/>
          </a:prstGeom>
          <a:noFill/>
        </p:spPr>
        <p:txBody>
          <a:bodyPr wrap="square" rtlCol="0">
            <a:spAutoFit/>
          </a:bodyPr>
          <a:lstStyle/>
          <a:p>
            <a:r>
              <a:rPr lang="zh-CN" altLang="en-US" sz="1100" dirty="0" smtClean="0"/>
              <a:t>图</a:t>
            </a:r>
            <a:r>
              <a:rPr lang="en-US" altLang="zh-CN" sz="1100" dirty="0" smtClean="0"/>
              <a:t>2-36</a:t>
            </a:r>
            <a:endParaRPr lang="zh-CN" altLang="en-US" sz="1100" dirty="0"/>
          </a:p>
        </p:txBody>
      </p:sp>
      <p:sp>
        <p:nvSpPr>
          <p:cNvPr id="11" name="TextBox 10"/>
          <p:cNvSpPr txBox="1"/>
          <p:nvPr/>
        </p:nvSpPr>
        <p:spPr>
          <a:xfrm>
            <a:off x="1178504" y="2712870"/>
            <a:ext cx="4308266" cy="1384995"/>
          </a:xfrm>
          <a:prstGeom prst="rect">
            <a:avLst/>
          </a:prstGeom>
          <a:noFill/>
        </p:spPr>
        <p:txBody>
          <a:bodyPr wrap="square" rtlCol="0">
            <a:spAutoFit/>
          </a:bodyPr>
          <a:lstStyle/>
          <a:p>
            <a:r>
              <a:rPr lang="zh-CN" altLang="zh-CN" sz="1200" b="1" dirty="0"/>
              <a:t> 多边形</a:t>
            </a:r>
            <a:endParaRPr lang="zh-CN" altLang="zh-CN" sz="1200" dirty="0"/>
          </a:p>
          <a:p>
            <a:r>
              <a:rPr lang="zh-CN" altLang="zh-CN" sz="1200" dirty="0"/>
              <a:t>在页面中按下鼠标左键并拖动鼠标预览，在不释放鼠标的情况下，随意移动鼠标可调整多边形形状，松开鼠标即可完成多边形的绘制，如图</a:t>
            </a:r>
            <a:r>
              <a:rPr lang="en-US" altLang="zh-CN" sz="1200" dirty="0"/>
              <a:t>2-37</a:t>
            </a:r>
            <a:r>
              <a:rPr lang="zh-CN" altLang="zh-CN" sz="1200" dirty="0"/>
              <a:t>所示</a:t>
            </a:r>
            <a:r>
              <a:rPr lang="zh-CN" altLang="zh-CN" sz="1200" dirty="0" smtClean="0"/>
              <a:t>。</a:t>
            </a:r>
            <a:endParaRPr lang="en-US" altLang="zh-CN" sz="1200" dirty="0" smtClean="0"/>
          </a:p>
          <a:p>
            <a:r>
              <a:rPr lang="zh-CN" altLang="zh-CN" sz="1200" dirty="0"/>
              <a:t>在多边形工具的属性栏如图</a:t>
            </a:r>
            <a:r>
              <a:rPr lang="en-US" altLang="zh-CN" sz="1200" dirty="0"/>
              <a:t>2-38</a:t>
            </a:r>
            <a:r>
              <a:rPr lang="zh-CN" altLang="zh-CN" sz="1200" dirty="0"/>
              <a:t>所示，可调节“点数或边数”及“轮廓线”。默认值为</a:t>
            </a:r>
            <a:r>
              <a:rPr lang="en-US" altLang="zh-CN" sz="1200" dirty="0"/>
              <a:t>5</a:t>
            </a:r>
            <a:r>
              <a:rPr lang="zh-CN" altLang="zh-CN" sz="1200" dirty="0"/>
              <a:t>；边数最少为</a:t>
            </a:r>
            <a:r>
              <a:rPr lang="en-US" altLang="zh-CN" sz="1200" dirty="0"/>
              <a:t>3</a:t>
            </a:r>
            <a:r>
              <a:rPr lang="zh-CN" altLang="zh-CN" sz="1200" dirty="0"/>
              <a:t>，最大为</a:t>
            </a:r>
            <a:r>
              <a:rPr lang="en-US" altLang="zh-CN" sz="1200" dirty="0"/>
              <a:t>500</a:t>
            </a:r>
            <a:r>
              <a:rPr lang="zh-CN" altLang="zh-CN" sz="1200" dirty="0"/>
              <a:t>，边数越大所绘制的图形越接近于圆。如图</a:t>
            </a:r>
            <a:r>
              <a:rPr lang="en-US" altLang="zh-CN" sz="1200" dirty="0"/>
              <a:t>2-39</a:t>
            </a:r>
            <a:r>
              <a:rPr lang="zh-CN" altLang="zh-CN" sz="1200" dirty="0"/>
              <a:t>所示</a:t>
            </a:r>
            <a:r>
              <a:rPr lang="zh-CN" altLang="zh-CN" sz="1200" dirty="0" smtClean="0"/>
              <a:t>。</a:t>
            </a:r>
            <a:endParaRPr lang="zh-CN" altLang="zh-CN" sz="1200"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9295" y="988102"/>
            <a:ext cx="1025157" cy="949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7286976" y="2081023"/>
            <a:ext cx="809793" cy="261610"/>
          </a:xfrm>
          <a:prstGeom prst="rect">
            <a:avLst/>
          </a:prstGeom>
          <a:noFill/>
        </p:spPr>
        <p:txBody>
          <a:bodyPr wrap="square" rtlCol="0">
            <a:spAutoFit/>
          </a:bodyPr>
          <a:lstStyle/>
          <a:p>
            <a:r>
              <a:rPr lang="zh-CN" altLang="en-US" sz="1100" dirty="0" smtClean="0"/>
              <a:t>图</a:t>
            </a:r>
            <a:r>
              <a:rPr lang="en-US" altLang="zh-CN" sz="1100" dirty="0" smtClean="0"/>
              <a:t>2-37</a:t>
            </a:r>
            <a:endParaRPr lang="zh-CN" altLang="en-US" sz="1100"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1900" y="1015865"/>
            <a:ext cx="1838325" cy="38100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8946967" y="1492058"/>
            <a:ext cx="809793" cy="261610"/>
          </a:xfrm>
          <a:prstGeom prst="rect">
            <a:avLst/>
          </a:prstGeom>
          <a:noFill/>
        </p:spPr>
        <p:txBody>
          <a:bodyPr wrap="square" rtlCol="0">
            <a:spAutoFit/>
          </a:bodyPr>
          <a:lstStyle/>
          <a:p>
            <a:r>
              <a:rPr lang="zh-CN" altLang="en-US" sz="1100" dirty="0" smtClean="0"/>
              <a:t>图</a:t>
            </a:r>
            <a:r>
              <a:rPr lang="en-US" altLang="zh-CN" sz="1100" dirty="0" smtClean="0"/>
              <a:t>2-38</a:t>
            </a:r>
            <a:endParaRPr lang="zh-CN" altLang="en-US" sz="1100" dirty="0"/>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3722" y="1909123"/>
            <a:ext cx="2537981" cy="97163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9177815" y="2997564"/>
            <a:ext cx="809793" cy="261610"/>
          </a:xfrm>
          <a:prstGeom prst="rect">
            <a:avLst/>
          </a:prstGeom>
          <a:noFill/>
        </p:spPr>
        <p:txBody>
          <a:bodyPr wrap="square" rtlCol="0">
            <a:spAutoFit/>
          </a:bodyPr>
          <a:lstStyle/>
          <a:p>
            <a:r>
              <a:rPr lang="zh-CN" altLang="en-US" sz="1100" dirty="0" smtClean="0"/>
              <a:t>图</a:t>
            </a:r>
            <a:r>
              <a:rPr lang="en-US" altLang="zh-CN" sz="1100" dirty="0" smtClean="0"/>
              <a:t>2-39</a:t>
            </a:r>
            <a:endParaRPr lang="zh-CN" altLang="en-US" sz="1100" dirty="0"/>
          </a:p>
        </p:txBody>
      </p:sp>
      <p:sp>
        <p:nvSpPr>
          <p:cNvPr id="12" name="TextBox 11"/>
          <p:cNvSpPr txBox="1"/>
          <p:nvPr/>
        </p:nvSpPr>
        <p:spPr>
          <a:xfrm>
            <a:off x="1178503" y="4097865"/>
            <a:ext cx="4372565" cy="830997"/>
          </a:xfrm>
          <a:prstGeom prst="rect">
            <a:avLst/>
          </a:prstGeom>
          <a:noFill/>
        </p:spPr>
        <p:txBody>
          <a:bodyPr wrap="square" rtlCol="0">
            <a:spAutoFit/>
          </a:bodyPr>
          <a:lstStyle/>
          <a:p>
            <a:r>
              <a:rPr lang="zh-CN" altLang="zh-CN" sz="1200" b="1" dirty="0"/>
              <a:t>星形工具</a:t>
            </a:r>
            <a:endParaRPr lang="zh-CN" altLang="zh-CN" sz="1200" dirty="0"/>
          </a:p>
          <a:p>
            <a:r>
              <a:rPr lang="zh-CN" altLang="zh-CN" sz="1200" dirty="0"/>
              <a:t>点击工具箱中的“多边形工具”，选择“星形工具”，在页面中按下鼠标左键并拖动鼠标预览，松开鼠标左键可完成绘制，如图</a:t>
            </a:r>
            <a:r>
              <a:rPr lang="en-US" altLang="zh-CN" sz="1200" dirty="0"/>
              <a:t>2-40</a:t>
            </a:r>
            <a:r>
              <a:rPr lang="zh-CN" altLang="zh-CN" sz="1200" dirty="0"/>
              <a:t>所示</a:t>
            </a:r>
            <a:r>
              <a:rPr lang="zh-CN" altLang="zh-CN" sz="1200" dirty="0" smtClean="0"/>
              <a:t>。</a:t>
            </a:r>
            <a:endParaRPr lang="zh-CN" altLang="zh-CN" sz="1200" dirty="0"/>
          </a:p>
        </p:txBody>
      </p:sp>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3725" y="3000375"/>
            <a:ext cx="84772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5711657" y="3967060"/>
            <a:ext cx="809793" cy="261610"/>
          </a:xfrm>
          <a:prstGeom prst="rect">
            <a:avLst/>
          </a:prstGeom>
          <a:noFill/>
        </p:spPr>
        <p:txBody>
          <a:bodyPr wrap="square" rtlCol="0">
            <a:spAutoFit/>
          </a:bodyPr>
          <a:lstStyle/>
          <a:p>
            <a:r>
              <a:rPr lang="zh-CN" altLang="en-US" sz="1100" dirty="0" smtClean="0"/>
              <a:t>图</a:t>
            </a:r>
            <a:r>
              <a:rPr lang="en-US" altLang="zh-CN" sz="1100" dirty="0" smtClean="0"/>
              <a:t>2-40</a:t>
            </a:r>
            <a:endParaRPr lang="zh-CN" altLang="en-US" sz="1100" dirty="0"/>
          </a:p>
        </p:txBody>
      </p:sp>
      <p:pic>
        <p:nvPicPr>
          <p:cNvPr id="501" name="Picture 244" descr="2-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76520" y="3259174"/>
            <a:ext cx="220129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6"/>
          <p:cNvSpPr txBox="1"/>
          <p:nvPr/>
        </p:nvSpPr>
        <p:spPr>
          <a:xfrm>
            <a:off x="7709283" y="3680613"/>
            <a:ext cx="809793" cy="261610"/>
          </a:xfrm>
          <a:prstGeom prst="rect">
            <a:avLst/>
          </a:prstGeom>
          <a:noFill/>
        </p:spPr>
        <p:txBody>
          <a:bodyPr wrap="square" rtlCol="0">
            <a:spAutoFit/>
          </a:bodyPr>
          <a:lstStyle/>
          <a:p>
            <a:r>
              <a:rPr lang="zh-CN" altLang="en-US" sz="1100" dirty="0" smtClean="0"/>
              <a:t>图</a:t>
            </a:r>
            <a:r>
              <a:rPr lang="en-US" altLang="zh-CN" sz="1100" dirty="0" smtClean="0"/>
              <a:t>2-41</a:t>
            </a:r>
            <a:endParaRPr lang="zh-CN" altLang="en-US" sz="1100" dirty="0"/>
          </a:p>
        </p:txBody>
      </p:sp>
      <p:sp>
        <p:nvSpPr>
          <p:cNvPr id="26" name="TextBox 25"/>
          <p:cNvSpPr txBox="1"/>
          <p:nvPr/>
        </p:nvSpPr>
        <p:spPr>
          <a:xfrm>
            <a:off x="1222553" y="4929594"/>
            <a:ext cx="4220165" cy="1754326"/>
          </a:xfrm>
          <a:prstGeom prst="rect">
            <a:avLst/>
          </a:prstGeom>
          <a:noFill/>
        </p:spPr>
        <p:txBody>
          <a:bodyPr wrap="square" rtlCol="0">
            <a:spAutoFit/>
          </a:bodyPr>
          <a:lstStyle/>
          <a:p>
            <a:r>
              <a:rPr lang="zh-CN" altLang="zh-CN" sz="1200" b="1" dirty="0"/>
              <a:t>复杂星形</a:t>
            </a:r>
            <a:endParaRPr lang="zh-CN" altLang="zh-CN" sz="1200" dirty="0"/>
          </a:p>
          <a:p>
            <a:r>
              <a:rPr lang="zh-CN" altLang="zh-CN" sz="1200" dirty="0"/>
              <a:t>复杂星形各边相交，可以通过应用多种颜色填充产生更加丰富的效果。点击工具箱中的“多边形工具”，选择“复杂星形工具”，在页面中按下鼠标左键并拖动鼠标预览，松开鼠标后完成绘制，如图</a:t>
            </a:r>
            <a:r>
              <a:rPr lang="en-US" altLang="zh-CN" sz="1200" dirty="0"/>
              <a:t>2-43</a:t>
            </a:r>
            <a:r>
              <a:rPr lang="zh-CN" altLang="zh-CN" sz="1200" dirty="0"/>
              <a:t>所示。</a:t>
            </a:r>
          </a:p>
          <a:p>
            <a:r>
              <a:rPr lang="zh-CN" altLang="zh-CN" sz="1200" dirty="0"/>
              <a:t>在属性栏中调整“点数和边数”和“锐度”的值如图</a:t>
            </a:r>
            <a:r>
              <a:rPr lang="en-US" altLang="zh-CN" sz="1200" dirty="0"/>
              <a:t>2-44</a:t>
            </a:r>
            <a:r>
              <a:rPr lang="zh-CN" altLang="zh-CN" sz="1200" dirty="0"/>
              <a:t>所示，会产生更加漂亮的复杂星形的效果，如图</a:t>
            </a:r>
            <a:r>
              <a:rPr lang="en-US" altLang="zh-CN" sz="1200" dirty="0"/>
              <a:t>2-45</a:t>
            </a:r>
            <a:r>
              <a:rPr lang="zh-CN" altLang="zh-CN" sz="1200" dirty="0"/>
              <a:t>所示。需要注意的是当复杂星形工具的端点数低于</a:t>
            </a:r>
            <a:r>
              <a:rPr lang="en-US" altLang="zh-CN" sz="1200" dirty="0"/>
              <a:t>7</a:t>
            </a:r>
            <a:r>
              <a:rPr lang="zh-CN" altLang="zh-CN" sz="1200" dirty="0"/>
              <a:t>时，不能设置锐度</a:t>
            </a:r>
            <a:r>
              <a:rPr lang="zh-CN" altLang="zh-CN" sz="1200" dirty="0" smtClean="0"/>
              <a:t>。</a:t>
            </a:r>
            <a:endParaRPr lang="zh-CN" altLang="zh-CN" sz="1200" dirty="0"/>
          </a:p>
        </p:txBody>
      </p:sp>
      <p:pic>
        <p:nvPicPr>
          <p:cNvPr id="497" name="Picture 248" descr="2-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51068" y="4352599"/>
            <a:ext cx="12096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39"/>
          <p:cNvSpPr txBox="1"/>
          <p:nvPr/>
        </p:nvSpPr>
        <p:spPr>
          <a:xfrm>
            <a:off x="5711656" y="5675952"/>
            <a:ext cx="809793" cy="261610"/>
          </a:xfrm>
          <a:prstGeom prst="rect">
            <a:avLst/>
          </a:prstGeom>
          <a:noFill/>
        </p:spPr>
        <p:txBody>
          <a:bodyPr wrap="square" rtlCol="0">
            <a:spAutoFit/>
          </a:bodyPr>
          <a:lstStyle/>
          <a:p>
            <a:r>
              <a:rPr lang="zh-CN" altLang="en-US" sz="1100" dirty="0" smtClean="0"/>
              <a:t>图</a:t>
            </a:r>
            <a:r>
              <a:rPr lang="en-US" altLang="zh-CN" sz="1100" dirty="0" smtClean="0"/>
              <a:t>2-42</a:t>
            </a:r>
            <a:endParaRPr lang="zh-CN" altLang="en-US" sz="1100" dirty="0"/>
          </a:p>
        </p:txBody>
      </p:sp>
      <p:sp>
        <p:nvSpPr>
          <p:cNvPr id="27"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9" name="画布 254"/>
          <p:cNvGrpSpPr>
            <a:grpSpLocks/>
          </p:cNvGrpSpPr>
          <p:nvPr/>
        </p:nvGrpSpPr>
        <p:grpSpPr bwMode="auto">
          <a:xfrm>
            <a:off x="7262875" y="4352599"/>
            <a:ext cx="1276350" cy="1354138"/>
            <a:chOff x="0" y="0"/>
            <a:chExt cx="12763" cy="13544"/>
          </a:xfrm>
        </p:grpSpPr>
        <p:sp>
          <p:nvSpPr>
            <p:cNvPr id="31" name="AutoShape 12"/>
            <p:cNvSpPr>
              <a:spLocks noChangeAspect="1" noChangeArrowheads="1"/>
            </p:cNvSpPr>
            <p:nvPr/>
          </p:nvSpPr>
          <p:spPr bwMode="auto">
            <a:xfrm>
              <a:off x="0" y="0"/>
              <a:ext cx="12763" cy="135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93" name="Picture 256" descr="2-4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2763" cy="10570"/>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257"/>
            <p:cNvSpPr txBox="1">
              <a:spLocks noChangeArrowheads="1"/>
            </p:cNvSpPr>
            <p:nvPr/>
          </p:nvSpPr>
          <p:spPr bwMode="auto">
            <a:xfrm>
              <a:off x="3348" y="10570"/>
              <a:ext cx="6667" cy="2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2-43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pic>
        <p:nvPicPr>
          <p:cNvPr id="489" name="Picture 260" descr="2-4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73099" y="4676209"/>
            <a:ext cx="141922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46"/>
          <p:cNvSpPr txBox="1"/>
          <p:nvPr/>
        </p:nvSpPr>
        <p:spPr>
          <a:xfrm>
            <a:off x="9177814" y="5296456"/>
            <a:ext cx="809793" cy="261610"/>
          </a:xfrm>
          <a:prstGeom prst="rect">
            <a:avLst/>
          </a:prstGeom>
          <a:noFill/>
        </p:spPr>
        <p:txBody>
          <a:bodyPr wrap="square" rtlCol="0">
            <a:spAutoFit/>
          </a:bodyPr>
          <a:lstStyle/>
          <a:p>
            <a:r>
              <a:rPr lang="zh-CN" altLang="en-US" sz="1100" dirty="0" smtClean="0"/>
              <a:t>图</a:t>
            </a:r>
            <a:r>
              <a:rPr lang="en-US" altLang="zh-CN" sz="1100" dirty="0" smtClean="0"/>
              <a:t>2-44</a:t>
            </a:r>
            <a:endParaRPr lang="zh-CN" altLang="en-US" sz="1100" dirty="0"/>
          </a:p>
        </p:txBody>
      </p:sp>
      <p:sp>
        <p:nvSpPr>
          <p:cNvPr id="34" name="Rectangle 2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6" name="画布 263"/>
          <p:cNvGrpSpPr>
            <a:grpSpLocks/>
          </p:cNvGrpSpPr>
          <p:nvPr/>
        </p:nvGrpSpPr>
        <p:grpSpPr bwMode="auto">
          <a:xfrm>
            <a:off x="10631242" y="4309737"/>
            <a:ext cx="1257300" cy="1397000"/>
            <a:chOff x="0" y="0"/>
            <a:chExt cx="12573" cy="13970"/>
          </a:xfrm>
        </p:grpSpPr>
        <p:sp>
          <p:nvSpPr>
            <p:cNvPr id="38" name="AutoShape 19"/>
            <p:cNvSpPr>
              <a:spLocks noChangeAspect="1" noChangeArrowheads="1"/>
            </p:cNvSpPr>
            <p:nvPr/>
          </p:nvSpPr>
          <p:spPr bwMode="auto">
            <a:xfrm>
              <a:off x="0" y="0"/>
              <a:ext cx="12573" cy="1397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85" name="Picture 264" descr="2-4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2573" cy="10856"/>
            </a:xfrm>
            <a:prstGeom prst="rect">
              <a:avLst/>
            </a:prstGeom>
            <a:noFill/>
            <a:extLst>
              <a:ext uri="{909E8E84-426E-40DD-AFC4-6F175D3DCCD1}">
                <a14:hiddenFill xmlns:a14="http://schemas.microsoft.com/office/drawing/2010/main">
                  <a:solidFill>
                    <a:srgbClr val="FFFFFF"/>
                  </a:solidFill>
                </a14:hiddenFill>
              </a:ext>
            </a:extLst>
          </p:spPr>
        </p:pic>
        <p:sp>
          <p:nvSpPr>
            <p:cNvPr id="39" name="Text Box 265"/>
            <p:cNvSpPr txBox="1">
              <a:spLocks noChangeArrowheads="1"/>
            </p:cNvSpPr>
            <p:nvPr/>
          </p:nvSpPr>
          <p:spPr bwMode="auto">
            <a:xfrm>
              <a:off x="3729" y="11398"/>
              <a:ext cx="6667" cy="2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2-45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422343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zh-CN" altLang="en-US" sz="1100" b="1" kern="0" dirty="0">
                <a:latin typeface="微软雅黑" pitchFamily="34" charset="-122"/>
                <a:ea typeface="微软雅黑" pitchFamily="34" charset="-122"/>
              </a:rPr>
              <a:t>梦幻壁纸设计</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手机图标设计</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1311697" y="980728"/>
            <a:ext cx="1576072" cy="369332"/>
          </a:xfrm>
          <a:prstGeom prst="rect">
            <a:avLst/>
          </a:prstGeom>
        </p:spPr>
        <p:txBody>
          <a:bodyPr wrap="none">
            <a:spAutoFit/>
          </a:bodyPr>
          <a:lstStyle/>
          <a:p>
            <a:r>
              <a:rPr lang="zh-CN" altLang="en-US" dirty="0" smtClean="0"/>
              <a:t>二、</a:t>
            </a:r>
            <a:r>
              <a:rPr lang="zh-CN" altLang="zh-CN" b="1" dirty="0"/>
              <a:t>知识</a:t>
            </a:r>
            <a:r>
              <a:rPr lang="zh-CN" altLang="zh-CN" b="1" dirty="0" smtClean="0"/>
              <a:t>储备</a:t>
            </a:r>
            <a:endParaRPr lang="zh-CN" altLang="zh-CN" b="1" dirty="0"/>
          </a:p>
        </p:txBody>
      </p:sp>
      <p:sp>
        <p:nvSpPr>
          <p:cNvPr id="27"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4" name="Rectangle 2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TextBox 9"/>
          <p:cNvSpPr txBox="1"/>
          <p:nvPr/>
        </p:nvSpPr>
        <p:spPr>
          <a:xfrm>
            <a:off x="1432668" y="1333379"/>
            <a:ext cx="4067398" cy="2123658"/>
          </a:xfrm>
          <a:prstGeom prst="rect">
            <a:avLst/>
          </a:prstGeom>
          <a:noFill/>
        </p:spPr>
        <p:txBody>
          <a:bodyPr wrap="square" rtlCol="0">
            <a:spAutoFit/>
          </a:bodyPr>
          <a:lstStyle/>
          <a:p>
            <a:r>
              <a:rPr lang="zh-CN" altLang="zh-CN" sz="1200" b="1" dirty="0"/>
              <a:t>图纸工具</a:t>
            </a:r>
            <a:endParaRPr lang="zh-CN" altLang="zh-CN" sz="1200" dirty="0"/>
          </a:p>
          <a:p>
            <a:r>
              <a:rPr lang="zh-CN" altLang="zh-CN" sz="1200" dirty="0"/>
              <a:t>在绘制图纸之前，我们要先设置网格和行数和列数，以便于我们在绘制时更加精确。设置行数和列数的方法有以下两种。</a:t>
            </a:r>
          </a:p>
          <a:p>
            <a:r>
              <a:rPr lang="zh-CN" altLang="zh-CN" sz="1200" dirty="0"/>
              <a:t>第</a:t>
            </a:r>
            <a:r>
              <a:rPr lang="en-US" altLang="zh-CN" sz="1200" dirty="0"/>
              <a:t>1</a:t>
            </a:r>
            <a:r>
              <a:rPr lang="zh-CN" altLang="zh-CN" sz="1200" dirty="0"/>
              <a:t>种：双击工具箱中的“图纸工具”，打开“选项”面板，如图</a:t>
            </a:r>
            <a:r>
              <a:rPr lang="en-US" altLang="zh-CN" sz="1200" dirty="0"/>
              <a:t>2-46</a:t>
            </a:r>
            <a:r>
              <a:rPr lang="zh-CN" altLang="zh-CN" sz="1200" dirty="0"/>
              <a:t>所示，然后在“图纸工具”选项下的“宽度方向单元格数”和“高度方向单元格数”后面输入数值设置行数和列数，设置好后单击“确定”按钮</a:t>
            </a:r>
            <a:r>
              <a:rPr lang="zh-CN" altLang="zh-CN" sz="1200" dirty="0" smtClean="0"/>
              <a:t>。</a:t>
            </a:r>
            <a:endParaRPr lang="en-US" altLang="zh-CN" sz="1200" dirty="0" smtClean="0"/>
          </a:p>
          <a:p>
            <a:r>
              <a:rPr lang="zh-CN" altLang="zh-CN" sz="1200" dirty="0"/>
              <a:t>第</a:t>
            </a:r>
            <a:r>
              <a:rPr lang="en-US" altLang="zh-CN" sz="1200" dirty="0"/>
              <a:t>2</a:t>
            </a:r>
            <a:r>
              <a:rPr lang="zh-CN" altLang="zh-CN" sz="1200" dirty="0"/>
              <a:t>种：选中工具箱中的“图纸工具”，然后在它的属性栏的“行数和列数”上输入数值如图</a:t>
            </a:r>
            <a:r>
              <a:rPr lang="en-US" altLang="zh-CN" sz="1200" dirty="0"/>
              <a:t>2-47</a:t>
            </a:r>
            <a:r>
              <a:rPr lang="zh-CN" altLang="zh-CN" sz="1200" dirty="0"/>
              <a:t>所示。图</a:t>
            </a:r>
            <a:r>
              <a:rPr lang="en-US" altLang="zh-CN" sz="1200" dirty="0"/>
              <a:t>2-48</a:t>
            </a:r>
            <a:r>
              <a:rPr lang="zh-CN" altLang="zh-CN" sz="1200" dirty="0"/>
              <a:t>上行数为</a:t>
            </a:r>
            <a:r>
              <a:rPr lang="en-US" altLang="zh-CN" sz="1200" dirty="0"/>
              <a:t>4</a:t>
            </a:r>
            <a:r>
              <a:rPr lang="zh-CN" altLang="zh-CN" sz="1200" dirty="0"/>
              <a:t>，列数为</a:t>
            </a:r>
            <a:r>
              <a:rPr lang="en-US" altLang="zh-CN" sz="1200" dirty="0"/>
              <a:t>6</a:t>
            </a:r>
            <a:r>
              <a:rPr lang="zh-CN" altLang="zh-CN" sz="1200" dirty="0"/>
              <a:t>的网格图纸</a:t>
            </a:r>
            <a:r>
              <a:rPr lang="zh-CN" altLang="zh-CN" sz="1200" dirty="0" smtClean="0"/>
              <a:t>。</a:t>
            </a:r>
            <a:endParaRPr lang="zh-CN" altLang="zh-CN" sz="1200" dirty="0"/>
          </a:p>
        </p:txBody>
      </p:sp>
      <p:pic>
        <p:nvPicPr>
          <p:cNvPr id="481" name="Picture 268" descr="2-4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9215" y="1306512"/>
            <a:ext cx="2020887" cy="151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p:cNvSpPr txBox="1"/>
          <p:nvPr/>
        </p:nvSpPr>
        <p:spPr>
          <a:xfrm>
            <a:off x="7064761" y="2995372"/>
            <a:ext cx="809793" cy="261610"/>
          </a:xfrm>
          <a:prstGeom prst="rect">
            <a:avLst/>
          </a:prstGeom>
          <a:noFill/>
        </p:spPr>
        <p:txBody>
          <a:bodyPr wrap="square" rtlCol="0">
            <a:spAutoFit/>
          </a:bodyPr>
          <a:lstStyle/>
          <a:p>
            <a:r>
              <a:rPr lang="zh-CN" altLang="en-US" sz="1100" dirty="0" smtClean="0"/>
              <a:t>图</a:t>
            </a:r>
            <a:r>
              <a:rPr lang="en-US" altLang="zh-CN" sz="1100" dirty="0" smtClean="0"/>
              <a:t>2-46</a:t>
            </a:r>
            <a:endParaRPr lang="zh-CN" altLang="en-US" sz="1100" dirty="0"/>
          </a:p>
        </p:txBody>
      </p:sp>
      <p:pic>
        <p:nvPicPr>
          <p:cNvPr id="445" name="Picture 272" descr="2-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5084" y="1484784"/>
            <a:ext cx="29051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44"/>
          <p:cNvSpPr txBox="1"/>
          <p:nvPr/>
        </p:nvSpPr>
        <p:spPr>
          <a:xfrm>
            <a:off x="9955160" y="1935325"/>
            <a:ext cx="809793" cy="261610"/>
          </a:xfrm>
          <a:prstGeom prst="rect">
            <a:avLst/>
          </a:prstGeom>
          <a:noFill/>
        </p:spPr>
        <p:txBody>
          <a:bodyPr wrap="square" rtlCol="0">
            <a:spAutoFit/>
          </a:bodyPr>
          <a:lstStyle/>
          <a:p>
            <a:r>
              <a:rPr lang="zh-CN" altLang="en-US" sz="1100" dirty="0" smtClean="0"/>
              <a:t>图</a:t>
            </a:r>
            <a:r>
              <a:rPr lang="en-US" altLang="zh-CN" sz="1100" dirty="0" smtClean="0"/>
              <a:t>2-47</a:t>
            </a:r>
            <a:endParaRPr lang="zh-CN" altLang="en-US" sz="1100" dirty="0"/>
          </a:p>
        </p:txBody>
      </p:sp>
      <p:pic>
        <p:nvPicPr>
          <p:cNvPr id="441" name="Picture 276" descr="2-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06422" y="2480476"/>
            <a:ext cx="1787550" cy="1291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47"/>
          <p:cNvSpPr txBox="1"/>
          <p:nvPr/>
        </p:nvSpPr>
        <p:spPr>
          <a:xfrm>
            <a:off x="9955160" y="4077072"/>
            <a:ext cx="809793" cy="261610"/>
          </a:xfrm>
          <a:prstGeom prst="rect">
            <a:avLst/>
          </a:prstGeom>
          <a:noFill/>
        </p:spPr>
        <p:txBody>
          <a:bodyPr wrap="square" rtlCol="0">
            <a:spAutoFit/>
          </a:bodyPr>
          <a:lstStyle/>
          <a:p>
            <a:r>
              <a:rPr lang="zh-CN" altLang="en-US" sz="1100" dirty="0" smtClean="0"/>
              <a:t>图</a:t>
            </a:r>
            <a:r>
              <a:rPr lang="en-US" altLang="zh-CN" sz="1100" dirty="0" smtClean="0"/>
              <a:t>2-48</a:t>
            </a:r>
            <a:endParaRPr lang="zh-CN" altLang="en-US" sz="1100" dirty="0"/>
          </a:p>
        </p:txBody>
      </p:sp>
      <p:sp>
        <p:nvSpPr>
          <p:cNvPr id="14" name="TextBox 13"/>
          <p:cNvSpPr txBox="1"/>
          <p:nvPr/>
        </p:nvSpPr>
        <p:spPr>
          <a:xfrm>
            <a:off x="1570640" y="3523074"/>
            <a:ext cx="4680935" cy="2400657"/>
          </a:xfrm>
          <a:prstGeom prst="rect">
            <a:avLst/>
          </a:prstGeom>
          <a:noFill/>
        </p:spPr>
        <p:txBody>
          <a:bodyPr wrap="square" rtlCol="0">
            <a:spAutoFit/>
          </a:bodyPr>
          <a:lstStyle/>
          <a:p>
            <a:r>
              <a:rPr lang="zh-CN" altLang="zh-CN" sz="1200" b="1" dirty="0"/>
              <a:t>螺纹工具</a:t>
            </a:r>
            <a:endParaRPr lang="zh-CN" altLang="zh-CN" sz="1200" dirty="0"/>
          </a:p>
          <a:p>
            <a:r>
              <a:rPr lang="zh-CN" altLang="zh-CN" sz="1200" dirty="0"/>
              <a:t>“螺纹工具”可以直接绘制特殊的对称式和对数式的螺旋纹图形。单击工具箱中的“螺纹工具”， 在页面中按下鼠标左键并拖动预览，松开鼠标左键即可完成绘制，如图</a:t>
            </a:r>
            <a:r>
              <a:rPr lang="en-US" altLang="zh-CN" sz="1200" dirty="0"/>
              <a:t>2-49</a:t>
            </a:r>
            <a:r>
              <a:rPr lang="zh-CN" altLang="zh-CN" sz="1200" dirty="0"/>
              <a:t>所示</a:t>
            </a:r>
            <a:r>
              <a:rPr lang="zh-CN" altLang="zh-CN" sz="1200" dirty="0" smtClean="0"/>
              <a:t>。</a:t>
            </a:r>
            <a:endParaRPr lang="en-US" altLang="zh-CN" sz="1200" dirty="0" smtClean="0"/>
          </a:p>
          <a:p>
            <a:r>
              <a:rPr lang="zh-CN" altLang="zh-CN" sz="1200" dirty="0"/>
              <a:t>“螺纹工具”的属性栏如图</a:t>
            </a:r>
            <a:r>
              <a:rPr lang="en-US" altLang="zh-CN" sz="1200" dirty="0"/>
              <a:t>2-50</a:t>
            </a:r>
            <a:r>
              <a:rPr lang="zh-CN" altLang="zh-CN" sz="1200" dirty="0"/>
              <a:t>所示。</a:t>
            </a:r>
          </a:p>
          <a:p>
            <a:r>
              <a:rPr lang="zh-CN" altLang="zh-CN" sz="1200" dirty="0"/>
              <a:t>“螺纹工具”属性栏选项介绍</a:t>
            </a:r>
          </a:p>
          <a:p>
            <a:r>
              <a:rPr lang="en-US" altLang="zh-CN" sz="1200" dirty="0"/>
              <a:t> </a:t>
            </a:r>
            <a:r>
              <a:rPr lang="zh-CN" altLang="zh-CN" sz="1200" dirty="0"/>
              <a:t>图</a:t>
            </a:r>
            <a:r>
              <a:rPr lang="en-US" altLang="zh-CN" sz="1200" dirty="0"/>
              <a:t>2-50</a:t>
            </a:r>
            <a:r>
              <a:rPr lang="zh-CN" altLang="zh-CN" sz="1200" dirty="0"/>
              <a:t>所示中，从左至右分别为对称式螺纹、对数螺纹、螺纹扩展参数。</a:t>
            </a:r>
          </a:p>
          <a:p>
            <a:r>
              <a:rPr lang="zh-CN" altLang="zh-CN" sz="1200" b="1" dirty="0"/>
              <a:t>对称式螺纹</a:t>
            </a:r>
            <a:r>
              <a:rPr lang="zh-CN" altLang="zh-CN" sz="1200" dirty="0"/>
              <a:t>：单击激活后，螺纹的回圈间距是均匀的，如图</a:t>
            </a:r>
            <a:r>
              <a:rPr lang="en-US" altLang="zh-CN" sz="1200" dirty="0"/>
              <a:t>2-51</a:t>
            </a:r>
            <a:r>
              <a:rPr lang="zh-CN" altLang="zh-CN" sz="1200" dirty="0"/>
              <a:t>所示。</a:t>
            </a:r>
          </a:p>
          <a:p>
            <a:endParaRPr lang="zh-CN" altLang="zh-CN" sz="1200" dirty="0"/>
          </a:p>
          <a:p>
            <a:endParaRPr lang="zh-CN" altLang="en-US" dirty="0"/>
          </a:p>
        </p:txBody>
      </p:sp>
      <p:pic>
        <p:nvPicPr>
          <p:cNvPr id="437" name="Picture 280" descr="2-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4272" y="3457037"/>
            <a:ext cx="1440282" cy="1235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p:cNvSpPr txBox="1"/>
          <p:nvPr/>
        </p:nvSpPr>
        <p:spPr>
          <a:xfrm>
            <a:off x="6659865" y="4785101"/>
            <a:ext cx="809793" cy="261610"/>
          </a:xfrm>
          <a:prstGeom prst="rect">
            <a:avLst/>
          </a:prstGeom>
          <a:noFill/>
        </p:spPr>
        <p:txBody>
          <a:bodyPr wrap="square" rtlCol="0">
            <a:spAutoFit/>
          </a:bodyPr>
          <a:lstStyle/>
          <a:p>
            <a:r>
              <a:rPr lang="zh-CN" altLang="en-US" sz="1100" dirty="0" smtClean="0"/>
              <a:t>图</a:t>
            </a:r>
            <a:r>
              <a:rPr lang="en-US" altLang="zh-CN" sz="1100" dirty="0" smtClean="0"/>
              <a:t>2-49</a:t>
            </a:r>
            <a:endParaRPr lang="zh-CN" altLang="en-US" sz="1100" dirty="0"/>
          </a:p>
        </p:txBody>
      </p:sp>
      <p:sp>
        <p:nvSpPr>
          <p:cNvPr id="15" name="Rectangle 1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6" name="画布 286"/>
          <p:cNvGrpSpPr>
            <a:grpSpLocks/>
          </p:cNvGrpSpPr>
          <p:nvPr/>
        </p:nvGrpSpPr>
        <p:grpSpPr bwMode="auto">
          <a:xfrm>
            <a:off x="10201472" y="4467905"/>
            <a:ext cx="1598737" cy="401256"/>
            <a:chOff x="0" y="0"/>
            <a:chExt cx="24663" cy="7048"/>
          </a:xfrm>
        </p:grpSpPr>
        <p:sp>
          <p:nvSpPr>
            <p:cNvPr id="17" name="AutoShape 9"/>
            <p:cNvSpPr>
              <a:spLocks noChangeAspect="1" noChangeArrowheads="1"/>
            </p:cNvSpPr>
            <p:nvPr/>
          </p:nvSpPr>
          <p:spPr bwMode="auto">
            <a:xfrm>
              <a:off x="0" y="0"/>
              <a:ext cx="24663" cy="704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33" name="Picture 288" descr="2-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4663" cy="4095"/>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289"/>
            <p:cNvSpPr txBox="1">
              <a:spLocks noChangeArrowheads="1"/>
            </p:cNvSpPr>
            <p:nvPr/>
          </p:nvSpPr>
          <p:spPr bwMode="auto">
            <a:xfrm>
              <a:off x="8680" y="4095"/>
              <a:ext cx="6863" cy="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2-50</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pic>
        <p:nvPicPr>
          <p:cNvPr id="429" name="Picture 292" descr="2-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87754" y="3956020"/>
            <a:ext cx="1222375"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56"/>
          <p:cNvSpPr txBox="1"/>
          <p:nvPr/>
        </p:nvSpPr>
        <p:spPr>
          <a:xfrm>
            <a:off x="8480102" y="5181154"/>
            <a:ext cx="809793" cy="261610"/>
          </a:xfrm>
          <a:prstGeom prst="rect">
            <a:avLst/>
          </a:prstGeom>
          <a:noFill/>
        </p:spPr>
        <p:txBody>
          <a:bodyPr wrap="square" rtlCol="0">
            <a:spAutoFit/>
          </a:bodyPr>
          <a:lstStyle/>
          <a:p>
            <a:r>
              <a:rPr lang="zh-CN" altLang="en-US" sz="1100" dirty="0" smtClean="0"/>
              <a:t>图</a:t>
            </a:r>
            <a:r>
              <a:rPr lang="en-US" altLang="zh-CN" sz="1100" dirty="0" smtClean="0"/>
              <a:t>2-51</a:t>
            </a:r>
            <a:endParaRPr lang="zh-CN" altLang="en-US" sz="1100" dirty="0"/>
          </a:p>
        </p:txBody>
      </p:sp>
      <p:pic>
        <p:nvPicPr>
          <p:cNvPr id="425" name="Picture 304" descr="2-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01472" y="5167312"/>
            <a:ext cx="1366837"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58"/>
          <p:cNvSpPr txBox="1"/>
          <p:nvPr/>
        </p:nvSpPr>
        <p:spPr>
          <a:xfrm>
            <a:off x="10479993" y="6453336"/>
            <a:ext cx="809793" cy="261610"/>
          </a:xfrm>
          <a:prstGeom prst="rect">
            <a:avLst/>
          </a:prstGeom>
          <a:noFill/>
        </p:spPr>
        <p:txBody>
          <a:bodyPr wrap="square" rtlCol="0">
            <a:spAutoFit/>
          </a:bodyPr>
          <a:lstStyle/>
          <a:p>
            <a:r>
              <a:rPr lang="zh-CN" altLang="en-US" sz="1100" dirty="0" smtClean="0"/>
              <a:t>图</a:t>
            </a:r>
            <a:r>
              <a:rPr lang="en-US" altLang="zh-CN" sz="1100" dirty="0" smtClean="0"/>
              <a:t>2-52</a:t>
            </a:r>
            <a:endParaRPr lang="zh-CN" altLang="en-US" sz="1100" dirty="0"/>
          </a:p>
        </p:txBody>
      </p:sp>
    </p:spTree>
    <p:extLst>
      <p:ext uri="{BB962C8B-B14F-4D97-AF65-F5344CB8AC3E}">
        <p14:creationId xmlns:p14="http://schemas.microsoft.com/office/powerpoint/2010/main" val="143559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zh-CN" altLang="en-US" sz="1100" b="1" kern="0" dirty="0">
                <a:latin typeface="微软雅黑" pitchFamily="34" charset="-122"/>
                <a:ea typeface="微软雅黑" pitchFamily="34" charset="-122"/>
              </a:rPr>
              <a:t>梦幻壁纸设计</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手机图标设计</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755817" y="873259"/>
            <a:ext cx="1569660" cy="369332"/>
          </a:xfrm>
          <a:prstGeom prst="rect">
            <a:avLst/>
          </a:prstGeom>
        </p:spPr>
        <p:txBody>
          <a:bodyPr wrap="none">
            <a:spAutoFit/>
          </a:bodyPr>
          <a:lstStyle/>
          <a:p>
            <a:r>
              <a:rPr lang="zh-CN" altLang="en-US" dirty="0" smtClean="0"/>
              <a:t>三、</a:t>
            </a:r>
            <a:r>
              <a:rPr lang="zh-CN" altLang="zh-CN" dirty="0"/>
              <a:t>任务实现</a:t>
            </a:r>
            <a:endParaRPr lang="zh-CN" altLang="en-US" dirty="0"/>
          </a:p>
        </p:txBody>
      </p:sp>
      <p:sp>
        <p:nvSpPr>
          <p:cNvPr id="7" name="TextBox 6"/>
          <p:cNvSpPr txBox="1"/>
          <p:nvPr/>
        </p:nvSpPr>
        <p:spPr>
          <a:xfrm>
            <a:off x="793662" y="1256514"/>
            <a:ext cx="9997930" cy="307777"/>
          </a:xfrm>
          <a:prstGeom prst="rect">
            <a:avLst/>
          </a:prstGeom>
          <a:noFill/>
        </p:spPr>
        <p:txBody>
          <a:bodyPr wrap="none" rtlCol="0">
            <a:spAutoFit/>
          </a:bodyPr>
          <a:lstStyle/>
          <a:p>
            <a:r>
              <a:rPr lang="zh-CN" altLang="zh-CN" sz="1400" dirty="0"/>
              <a:t>【</a:t>
            </a:r>
            <a:r>
              <a:rPr lang="en-US" altLang="zh-CN" sz="1400" dirty="0"/>
              <a:t>Step01</a:t>
            </a:r>
            <a:r>
              <a:rPr lang="zh-CN" altLang="zh-CN" sz="1400" dirty="0"/>
              <a:t>】新建空白文档。设置文档名称为“梦幻壁纸”，纸张方向选择为“横向”，其他选项可保持不动，如图</a:t>
            </a:r>
            <a:r>
              <a:rPr lang="en-US" altLang="zh-CN" sz="1400" dirty="0"/>
              <a:t>2-72</a:t>
            </a:r>
            <a:r>
              <a:rPr lang="zh-CN" altLang="zh-CN" sz="1400" dirty="0"/>
              <a:t>所示。</a:t>
            </a:r>
            <a:endParaRPr lang="zh-CN" altLang="en-US" sz="1400" dirty="0"/>
          </a:p>
        </p:txBody>
      </p:sp>
      <p:pic>
        <p:nvPicPr>
          <p:cNvPr id="339" name="Picture 390" descr="2-7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7990" y="1564291"/>
            <a:ext cx="1571321" cy="1792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1296541" y="3284984"/>
            <a:ext cx="809793" cy="261610"/>
          </a:xfrm>
          <a:prstGeom prst="rect">
            <a:avLst/>
          </a:prstGeom>
          <a:noFill/>
        </p:spPr>
        <p:txBody>
          <a:bodyPr wrap="square" rtlCol="0">
            <a:spAutoFit/>
          </a:bodyPr>
          <a:lstStyle/>
          <a:p>
            <a:r>
              <a:rPr lang="zh-CN" altLang="en-US" sz="1100" dirty="0" smtClean="0"/>
              <a:t>图</a:t>
            </a:r>
            <a:r>
              <a:rPr lang="en-US" altLang="zh-CN" sz="1100" dirty="0" smtClean="0"/>
              <a:t>2-72</a:t>
            </a:r>
          </a:p>
        </p:txBody>
      </p:sp>
      <p:sp>
        <p:nvSpPr>
          <p:cNvPr id="10" name="TextBox 9"/>
          <p:cNvSpPr txBox="1"/>
          <p:nvPr/>
        </p:nvSpPr>
        <p:spPr>
          <a:xfrm>
            <a:off x="755817" y="3569546"/>
            <a:ext cx="10999764" cy="738664"/>
          </a:xfrm>
          <a:prstGeom prst="rect">
            <a:avLst/>
          </a:prstGeom>
          <a:noFill/>
        </p:spPr>
        <p:txBody>
          <a:bodyPr wrap="square" rtlCol="0">
            <a:spAutoFit/>
          </a:bodyPr>
          <a:lstStyle/>
          <a:p>
            <a:r>
              <a:rPr lang="zh-CN" altLang="zh-CN" sz="1400" dirty="0"/>
              <a:t>【</a:t>
            </a:r>
            <a:r>
              <a:rPr lang="en-US" altLang="zh-CN" sz="1400" dirty="0"/>
              <a:t>Step02</a:t>
            </a:r>
            <a:r>
              <a:rPr lang="zh-CN" altLang="zh-CN" sz="1400" dirty="0"/>
              <a:t>】双击“矩形工具”</a:t>
            </a:r>
            <a:r>
              <a:rPr lang="en-US" altLang="zh-CN" sz="1400" dirty="0"/>
              <a:t> </a:t>
            </a:r>
            <a:r>
              <a:rPr lang="zh-CN" altLang="zh-CN" sz="1400" dirty="0"/>
              <a:t>，创建一个与页面等大的矩形。双击状态栏右端的</a:t>
            </a:r>
            <a:r>
              <a:rPr lang="en-US" altLang="zh-CN" sz="1400" dirty="0"/>
              <a:t> </a:t>
            </a:r>
            <a:r>
              <a:rPr lang="zh-CN" altLang="zh-CN" sz="1400" dirty="0"/>
              <a:t>填充色块打开“编辑填充”对话框，在对话框中选择“渐变填充”方式，设置“类型”为“椭圆形渐变填充”，其他设置默认，颜色设置如图</a:t>
            </a:r>
            <a:r>
              <a:rPr lang="en-US" altLang="zh-CN" sz="1400" dirty="0"/>
              <a:t>2-73</a:t>
            </a:r>
            <a:r>
              <a:rPr lang="zh-CN" altLang="zh-CN" sz="1400" dirty="0"/>
              <a:t>所示，单击“确定”按钮完成渐变填充。接着将轮廓笔设置为无，最后效果如图</a:t>
            </a:r>
            <a:r>
              <a:rPr lang="en-US" altLang="zh-CN" sz="1400" dirty="0"/>
              <a:t>2-74</a:t>
            </a:r>
            <a:r>
              <a:rPr lang="zh-CN" altLang="zh-CN" sz="1400" dirty="0"/>
              <a:t>所示。</a:t>
            </a:r>
            <a:endParaRPr lang="zh-CN" altLang="en-US" sz="1400" dirty="0"/>
          </a:p>
        </p:txBody>
      </p:sp>
      <p:pic>
        <p:nvPicPr>
          <p:cNvPr id="335" name="Picture 397" descr="2-7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8815" y="1608101"/>
            <a:ext cx="2216655" cy="163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3466367" y="3378652"/>
            <a:ext cx="809793" cy="261610"/>
          </a:xfrm>
          <a:prstGeom prst="rect">
            <a:avLst/>
          </a:prstGeom>
          <a:noFill/>
        </p:spPr>
        <p:txBody>
          <a:bodyPr wrap="square" rtlCol="0">
            <a:spAutoFit/>
          </a:bodyPr>
          <a:lstStyle/>
          <a:p>
            <a:r>
              <a:rPr lang="zh-CN" altLang="en-US" sz="1100" dirty="0" smtClean="0"/>
              <a:t>图</a:t>
            </a:r>
            <a:r>
              <a:rPr lang="en-US" altLang="zh-CN" sz="1100" dirty="0" smtClean="0"/>
              <a:t>2-73</a:t>
            </a:r>
          </a:p>
        </p:txBody>
      </p:sp>
      <p:pic>
        <p:nvPicPr>
          <p:cNvPr id="331" name="Picture 401" descr="2-7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7127" y="1608101"/>
            <a:ext cx="160337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6063917" y="3030214"/>
            <a:ext cx="809793" cy="261610"/>
          </a:xfrm>
          <a:prstGeom prst="rect">
            <a:avLst/>
          </a:prstGeom>
          <a:noFill/>
        </p:spPr>
        <p:txBody>
          <a:bodyPr wrap="square" rtlCol="0">
            <a:spAutoFit/>
          </a:bodyPr>
          <a:lstStyle/>
          <a:p>
            <a:r>
              <a:rPr lang="zh-CN" altLang="en-US" sz="1100" dirty="0" smtClean="0"/>
              <a:t>图</a:t>
            </a:r>
            <a:r>
              <a:rPr lang="en-US" altLang="zh-CN" sz="1100" dirty="0" smtClean="0"/>
              <a:t>2-74</a:t>
            </a:r>
          </a:p>
        </p:txBody>
      </p:sp>
      <p:sp>
        <p:nvSpPr>
          <p:cNvPr id="11" name="TextBox 10"/>
          <p:cNvSpPr txBox="1"/>
          <p:nvPr/>
        </p:nvSpPr>
        <p:spPr>
          <a:xfrm>
            <a:off x="841949" y="4308210"/>
            <a:ext cx="11015841" cy="307777"/>
          </a:xfrm>
          <a:prstGeom prst="rect">
            <a:avLst/>
          </a:prstGeom>
          <a:noFill/>
        </p:spPr>
        <p:txBody>
          <a:bodyPr wrap="square" rtlCol="0">
            <a:spAutoFit/>
          </a:bodyPr>
          <a:lstStyle/>
          <a:p>
            <a:r>
              <a:rPr lang="zh-CN" altLang="zh-CN" sz="1400" dirty="0"/>
              <a:t>【</a:t>
            </a:r>
            <a:r>
              <a:rPr lang="en-US" altLang="zh-CN" sz="1400" dirty="0"/>
              <a:t>Step03</a:t>
            </a:r>
            <a:r>
              <a:rPr lang="zh-CN" altLang="zh-CN" sz="1400" dirty="0"/>
              <a:t>】在矩形上单击右键，然后从弹出的菜单中选择“锁定对象”来锁定矩形，如图</a:t>
            </a:r>
            <a:r>
              <a:rPr lang="en-US" altLang="zh-CN" sz="1400" dirty="0"/>
              <a:t>2-75</a:t>
            </a:r>
            <a:r>
              <a:rPr lang="zh-CN" altLang="zh-CN" sz="1400" dirty="0"/>
              <a:t>所示。</a:t>
            </a:r>
            <a:endParaRPr lang="zh-CN" altLang="en-US" sz="1400" dirty="0"/>
          </a:p>
        </p:txBody>
      </p:sp>
      <p:pic>
        <p:nvPicPr>
          <p:cNvPr id="328" name="Picture 405" descr="2-7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83351" y="1676001"/>
            <a:ext cx="1449115" cy="99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p:cNvSpPr txBox="1"/>
          <p:nvPr/>
        </p:nvSpPr>
        <p:spPr>
          <a:xfrm>
            <a:off x="8129920" y="3069847"/>
            <a:ext cx="809793" cy="261610"/>
          </a:xfrm>
          <a:prstGeom prst="rect">
            <a:avLst/>
          </a:prstGeom>
          <a:noFill/>
        </p:spPr>
        <p:txBody>
          <a:bodyPr wrap="square" rtlCol="0">
            <a:spAutoFit/>
          </a:bodyPr>
          <a:lstStyle/>
          <a:p>
            <a:r>
              <a:rPr lang="zh-CN" altLang="en-US" sz="1100" dirty="0" smtClean="0"/>
              <a:t>图</a:t>
            </a:r>
            <a:r>
              <a:rPr lang="en-US" altLang="zh-CN" sz="1100" dirty="0" smtClean="0"/>
              <a:t>2-75</a:t>
            </a:r>
          </a:p>
        </p:txBody>
      </p:sp>
      <p:sp>
        <p:nvSpPr>
          <p:cNvPr id="12" name="TextBox 11"/>
          <p:cNvSpPr txBox="1"/>
          <p:nvPr/>
        </p:nvSpPr>
        <p:spPr>
          <a:xfrm>
            <a:off x="733461" y="4655970"/>
            <a:ext cx="11496737" cy="523220"/>
          </a:xfrm>
          <a:prstGeom prst="rect">
            <a:avLst/>
          </a:prstGeom>
          <a:noFill/>
        </p:spPr>
        <p:txBody>
          <a:bodyPr wrap="none" rtlCol="0">
            <a:spAutoFit/>
          </a:bodyPr>
          <a:lstStyle/>
          <a:p>
            <a:r>
              <a:rPr lang="zh-CN" altLang="zh-CN" sz="1400" dirty="0"/>
              <a:t>【</a:t>
            </a:r>
            <a:r>
              <a:rPr lang="en-US" altLang="zh-CN" sz="1400" dirty="0"/>
              <a:t>Step04</a:t>
            </a:r>
            <a:r>
              <a:rPr lang="zh-CN" altLang="zh-CN" sz="1400" dirty="0"/>
              <a:t>】选择“基本形状工具”</a:t>
            </a:r>
            <a:r>
              <a:rPr lang="en-US" altLang="zh-CN" sz="1400" dirty="0"/>
              <a:t> </a:t>
            </a:r>
            <a:r>
              <a:rPr lang="zh-CN" altLang="zh-CN" sz="1400" dirty="0"/>
              <a:t>，在其属性栏的“完美形状”中选择水滴形状</a:t>
            </a:r>
            <a:r>
              <a:rPr lang="en-US" altLang="zh-CN" sz="1400" dirty="0"/>
              <a:t> </a:t>
            </a:r>
            <a:r>
              <a:rPr lang="zh-CN" altLang="zh-CN" sz="1400" dirty="0"/>
              <a:t>，绘制一个长形水滴，然后填充颜色为白色，轮廓线为</a:t>
            </a:r>
            <a:r>
              <a:rPr lang="en-US" altLang="zh-CN" sz="1400" dirty="0"/>
              <a:t>50%</a:t>
            </a:r>
            <a:r>
              <a:rPr lang="zh-CN" altLang="zh-CN" sz="1400" dirty="0" smtClean="0"/>
              <a:t>黑，</a:t>
            </a:r>
            <a:endParaRPr lang="en-US" altLang="zh-CN" sz="1400" dirty="0" smtClean="0"/>
          </a:p>
          <a:p>
            <a:r>
              <a:rPr lang="zh-CN" altLang="zh-CN" sz="1400" dirty="0" smtClean="0"/>
              <a:t>如</a:t>
            </a:r>
            <a:r>
              <a:rPr lang="zh-CN" altLang="zh-CN" sz="1400" dirty="0"/>
              <a:t>图所示</a:t>
            </a:r>
            <a:r>
              <a:rPr lang="en-US" altLang="zh-CN" sz="1400" dirty="0"/>
              <a:t>2-76</a:t>
            </a:r>
            <a:r>
              <a:rPr lang="zh-CN" altLang="zh-CN" sz="1400" dirty="0"/>
              <a:t>所示。</a:t>
            </a:r>
            <a:endParaRPr lang="zh-CN" altLang="en-US" sz="1400" dirty="0"/>
          </a:p>
        </p:txBody>
      </p:sp>
      <p:pic>
        <p:nvPicPr>
          <p:cNvPr id="324" name="Picture 423" descr="2-7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1543" y="1564291"/>
            <a:ext cx="663575"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9338433" y="3222247"/>
            <a:ext cx="809793" cy="261610"/>
          </a:xfrm>
          <a:prstGeom prst="rect">
            <a:avLst/>
          </a:prstGeom>
          <a:noFill/>
        </p:spPr>
        <p:txBody>
          <a:bodyPr wrap="square" rtlCol="0">
            <a:spAutoFit/>
          </a:bodyPr>
          <a:lstStyle/>
          <a:p>
            <a:r>
              <a:rPr lang="zh-CN" altLang="en-US" sz="1100" dirty="0" smtClean="0"/>
              <a:t>图</a:t>
            </a:r>
            <a:r>
              <a:rPr lang="en-US" altLang="zh-CN" sz="1100" dirty="0" smtClean="0"/>
              <a:t>2-76</a:t>
            </a:r>
          </a:p>
        </p:txBody>
      </p:sp>
      <p:sp>
        <p:nvSpPr>
          <p:cNvPr id="15" name="TextBox 14"/>
          <p:cNvSpPr txBox="1"/>
          <p:nvPr/>
        </p:nvSpPr>
        <p:spPr>
          <a:xfrm>
            <a:off x="768267" y="5200007"/>
            <a:ext cx="11101973" cy="523220"/>
          </a:xfrm>
          <a:prstGeom prst="rect">
            <a:avLst/>
          </a:prstGeom>
          <a:noFill/>
        </p:spPr>
        <p:txBody>
          <a:bodyPr wrap="square" rtlCol="0">
            <a:spAutoFit/>
          </a:bodyPr>
          <a:lstStyle/>
          <a:p>
            <a:r>
              <a:rPr lang="zh-CN" altLang="zh-CN" sz="1400" dirty="0"/>
              <a:t>【</a:t>
            </a:r>
            <a:r>
              <a:rPr lang="en-US" altLang="zh-CN" sz="1400" dirty="0"/>
              <a:t>Step05</a:t>
            </a:r>
            <a:r>
              <a:rPr lang="zh-CN" altLang="zh-CN" sz="1400" dirty="0"/>
              <a:t>】选中绘制的水滴形状，按快捷键【</a:t>
            </a:r>
            <a:r>
              <a:rPr lang="en-US" altLang="zh-CN" sz="1400" dirty="0" err="1"/>
              <a:t>Ctrl+D</a:t>
            </a:r>
            <a:r>
              <a:rPr lang="zh-CN" altLang="zh-CN" sz="1400" dirty="0"/>
              <a:t>】命令再制出六个水滴形状，用选择工具调整这些水滴形状的大小和方向将它们摆放成如图</a:t>
            </a:r>
            <a:r>
              <a:rPr lang="en-US" altLang="zh-CN" sz="1400" dirty="0"/>
              <a:t>2-77</a:t>
            </a:r>
            <a:r>
              <a:rPr lang="zh-CN" altLang="zh-CN" sz="1400" dirty="0"/>
              <a:t>所示的花朵图形。</a:t>
            </a:r>
            <a:endParaRPr lang="zh-CN" altLang="en-US" sz="1400" dirty="0"/>
          </a:p>
        </p:txBody>
      </p:sp>
      <p:pic>
        <p:nvPicPr>
          <p:cNvPr id="383" name="Picture 414" descr="2-7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40957" y="1608101"/>
            <a:ext cx="1695037" cy="129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p:cNvSpPr txBox="1"/>
          <p:nvPr/>
        </p:nvSpPr>
        <p:spPr>
          <a:xfrm>
            <a:off x="10682721" y="3111429"/>
            <a:ext cx="809793" cy="261610"/>
          </a:xfrm>
          <a:prstGeom prst="rect">
            <a:avLst/>
          </a:prstGeom>
          <a:noFill/>
        </p:spPr>
        <p:txBody>
          <a:bodyPr wrap="square" rtlCol="0">
            <a:spAutoFit/>
          </a:bodyPr>
          <a:lstStyle/>
          <a:p>
            <a:r>
              <a:rPr lang="zh-CN" altLang="en-US" sz="1100" dirty="0" smtClean="0"/>
              <a:t>图</a:t>
            </a:r>
            <a:r>
              <a:rPr lang="en-US" altLang="zh-CN" sz="1100" dirty="0" smtClean="0"/>
              <a:t>2-77</a:t>
            </a:r>
          </a:p>
        </p:txBody>
      </p:sp>
    </p:spTree>
    <p:extLst>
      <p:ext uri="{BB962C8B-B14F-4D97-AF65-F5344CB8AC3E}">
        <p14:creationId xmlns:p14="http://schemas.microsoft.com/office/powerpoint/2010/main" val="302930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4634" y="3026464"/>
            <a:ext cx="809793" cy="261610"/>
          </a:xfrm>
          <a:prstGeom prst="rect">
            <a:avLst/>
          </a:prstGeom>
          <a:noFill/>
        </p:spPr>
        <p:txBody>
          <a:bodyPr wrap="square" rtlCol="0">
            <a:spAutoFit/>
          </a:bodyPr>
          <a:lstStyle/>
          <a:p>
            <a:r>
              <a:rPr lang="zh-CN" altLang="en-US" sz="1100" dirty="0" smtClean="0"/>
              <a:t>图</a:t>
            </a:r>
            <a:r>
              <a:rPr lang="en-US" altLang="zh-CN" sz="1100" dirty="0" smtClean="0"/>
              <a:t>2-78</a:t>
            </a:r>
          </a:p>
        </p:txBody>
      </p:sp>
      <p:sp>
        <p:nvSpPr>
          <p:cNvPr id="3" name="TextBox 2"/>
          <p:cNvSpPr txBox="1"/>
          <p:nvPr/>
        </p:nvSpPr>
        <p:spPr>
          <a:xfrm>
            <a:off x="626567" y="1124744"/>
            <a:ext cx="10945216" cy="523220"/>
          </a:xfrm>
          <a:prstGeom prst="rect">
            <a:avLst/>
          </a:prstGeom>
          <a:noFill/>
        </p:spPr>
        <p:txBody>
          <a:bodyPr wrap="square" rtlCol="0">
            <a:spAutoFit/>
          </a:bodyPr>
          <a:lstStyle/>
          <a:p>
            <a:r>
              <a:rPr lang="zh-CN" altLang="zh-CN" sz="1400" dirty="0"/>
              <a:t>【</a:t>
            </a:r>
            <a:r>
              <a:rPr lang="en-US" altLang="zh-CN" sz="1400" dirty="0"/>
              <a:t>Step06</a:t>
            </a:r>
            <a:r>
              <a:rPr lang="zh-CN" altLang="zh-CN" sz="1400" dirty="0"/>
              <a:t>】选中所有的水滴形状，然后按快捷键【</a:t>
            </a:r>
            <a:r>
              <a:rPr lang="en-US" altLang="zh-CN" sz="1400" dirty="0" err="1"/>
              <a:t>Ctrl+G</a:t>
            </a:r>
            <a:r>
              <a:rPr lang="zh-CN" altLang="zh-CN" sz="1400" dirty="0"/>
              <a:t>】组合对象，然后将组合后的花朵图形移动至页面的左下角并旋转方向，如图</a:t>
            </a:r>
            <a:r>
              <a:rPr lang="en-US" altLang="zh-CN" sz="1400" dirty="0"/>
              <a:t>2-78</a:t>
            </a:r>
            <a:r>
              <a:rPr lang="zh-CN" altLang="zh-CN" sz="1400" dirty="0"/>
              <a:t>所示。</a:t>
            </a:r>
            <a:endParaRPr lang="zh-CN" altLang="en-US" sz="1400" dirty="0"/>
          </a:p>
        </p:txBody>
      </p:sp>
      <p:pic>
        <p:nvPicPr>
          <p:cNvPr id="379" name="Picture 426" descr="2-7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7913" y="1772816"/>
            <a:ext cx="1668462"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26566" y="3366769"/>
            <a:ext cx="8750793" cy="307777"/>
          </a:xfrm>
          <a:prstGeom prst="rect">
            <a:avLst/>
          </a:prstGeom>
          <a:noFill/>
        </p:spPr>
        <p:txBody>
          <a:bodyPr wrap="none" rtlCol="0">
            <a:spAutoFit/>
          </a:bodyPr>
          <a:lstStyle/>
          <a:p>
            <a:r>
              <a:rPr lang="zh-CN" altLang="zh-CN" sz="1400" dirty="0"/>
              <a:t>【</a:t>
            </a:r>
            <a:r>
              <a:rPr lang="en-US" altLang="zh-CN" sz="1400" dirty="0"/>
              <a:t>Step07</a:t>
            </a:r>
            <a:r>
              <a:rPr lang="zh-CN" altLang="zh-CN" sz="1400" dirty="0"/>
              <a:t>】选择“螺纹工具”</a:t>
            </a:r>
            <a:r>
              <a:rPr lang="en-US" altLang="zh-CN" sz="1400" dirty="0"/>
              <a:t> </a:t>
            </a:r>
            <a:r>
              <a:rPr lang="zh-CN" altLang="zh-CN" sz="1400" dirty="0"/>
              <a:t>，在属性栏进行如图</a:t>
            </a:r>
            <a:r>
              <a:rPr lang="en-US" altLang="zh-CN" sz="1400" dirty="0"/>
              <a:t>2-79</a:t>
            </a:r>
            <a:r>
              <a:rPr lang="zh-CN" altLang="zh-CN" sz="1400" dirty="0"/>
              <a:t>所示的设置后，然后绘制出如图</a:t>
            </a:r>
            <a:r>
              <a:rPr lang="en-US" altLang="zh-CN" sz="1400" dirty="0"/>
              <a:t>2-80</a:t>
            </a:r>
            <a:r>
              <a:rPr lang="zh-CN" altLang="zh-CN" sz="1400" dirty="0"/>
              <a:t>所示的螺纹图形。</a:t>
            </a:r>
            <a:endParaRPr lang="zh-CN" altLang="en-US" sz="1400" dirty="0"/>
          </a:p>
        </p:txBody>
      </p:sp>
      <p:pic>
        <p:nvPicPr>
          <p:cNvPr id="449" name="Picture 450" descr="2-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5401" y="1772816"/>
            <a:ext cx="17668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043948" y="2364953"/>
            <a:ext cx="809793" cy="261610"/>
          </a:xfrm>
          <a:prstGeom prst="rect">
            <a:avLst/>
          </a:prstGeom>
          <a:noFill/>
        </p:spPr>
        <p:txBody>
          <a:bodyPr wrap="square" rtlCol="0">
            <a:spAutoFit/>
          </a:bodyPr>
          <a:lstStyle/>
          <a:p>
            <a:r>
              <a:rPr lang="zh-CN" altLang="en-US" sz="1100" dirty="0" smtClean="0"/>
              <a:t>图</a:t>
            </a:r>
            <a:r>
              <a:rPr lang="en-US" altLang="zh-CN" sz="1100" dirty="0" smtClean="0"/>
              <a:t>2-79</a:t>
            </a:r>
          </a:p>
        </p:txBody>
      </p:sp>
      <p:pic>
        <p:nvPicPr>
          <p:cNvPr id="464" name="Picture 454" descr="2-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1924" y="1468353"/>
            <a:ext cx="600075"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597064" y="3157269"/>
            <a:ext cx="809793" cy="261610"/>
          </a:xfrm>
          <a:prstGeom prst="rect">
            <a:avLst/>
          </a:prstGeom>
          <a:noFill/>
        </p:spPr>
        <p:txBody>
          <a:bodyPr wrap="square" rtlCol="0">
            <a:spAutoFit/>
          </a:bodyPr>
          <a:lstStyle/>
          <a:p>
            <a:r>
              <a:rPr lang="zh-CN" altLang="en-US" sz="1100" dirty="0" smtClean="0"/>
              <a:t>图</a:t>
            </a:r>
            <a:r>
              <a:rPr lang="en-US" altLang="zh-CN" sz="1100" dirty="0" smtClean="0"/>
              <a:t>2-80</a:t>
            </a:r>
          </a:p>
        </p:txBody>
      </p:sp>
      <p:sp>
        <p:nvSpPr>
          <p:cNvPr id="5" name="TextBox 4"/>
          <p:cNvSpPr txBox="1"/>
          <p:nvPr/>
        </p:nvSpPr>
        <p:spPr>
          <a:xfrm>
            <a:off x="626567" y="3674546"/>
            <a:ext cx="10769854" cy="307777"/>
          </a:xfrm>
          <a:prstGeom prst="rect">
            <a:avLst/>
          </a:prstGeom>
          <a:noFill/>
        </p:spPr>
        <p:txBody>
          <a:bodyPr wrap="square" rtlCol="0">
            <a:spAutoFit/>
          </a:bodyPr>
          <a:lstStyle/>
          <a:p>
            <a:r>
              <a:rPr lang="zh-CN" altLang="zh-CN" sz="1400" dirty="0"/>
              <a:t>【</a:t>
            </a:r>
            <a:r>
              <a:rPr lang="en-US" altLang="zh-CN" sz="1400" dirty="0"/>
              <a:t>Step08</a:t>
            </a:r>
            <a:r>
              <a:rPr lang="zh-CN" altLang="zh-CN" sz="1400" dirty="0"/>
              <a:t>】使用“形状工具”</a:t>
            </a:r>
            <a:r>
              <a:rPr lang="en-US" altLang="zh-CN" sz="1400" dirty="0"/>
              <a:t> </a:t>
            </a:r>
            <a:r>
              <a:rPr lang="zh-CN" altLang="zh-CN" sz="1400" dirty="0"/>
              <a:t>，选中绘制的螺纹图形右端点如图</a:t>
            </a:r>
            <a:r>
              <a:rPr lang="en-US" altLang="zh-CN" sz="1400" dirty="0"/>
              <a:t>2-81</a:t>
            </a:r>
            <a:r>
              <a:rPr lang="zh-CN" altLang="zh-CN" sz="1400" dirty="0"/>
              <a:t>所示，然后按键盘的上的</a:t>
            </a:r>
            <a:r>
              <a:rPr lang="en-US" altLang="zh-CN" sz="1400" dirty="0"/>
              <a:t>Delete</a:t>
            </a:r>
            <a:r>
              <a:rPr lang="zh-CN" altLang="zh-CN" sz="1400" dirty="0"/>
              <a:t>键删除右端点后如图</a:t>
            </a:r>
            <a:r>
              <a:rPr lang="en-US" altLang="zh-CN" sz="1400" dirty="0"/>
              <a:t>2-82</a:t>
            </a:r>
            <a:r>
              <a:rPr lang="zh-CN" altLang="zh-CN" sz="1400" dirty="0"/>
              <a:t>所示图形。</a:t>
            </a:r>
            <a:endParaRPr lang="zh-CN" altLang="en-US" sz="1400" dirty="0"/>
          </a:p>
        </p:txBody>
      </p:sp>
      <p:pic>
        <p:nvPicPr>
          <p:cNvPr id="375" name="Picture 470" descr="2-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8647" y="1469940"/>
            <a:ext cx="579437"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2" name="Picture 466" descr="2-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7207" y="1469940"/>
            <a:ext cx="48895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5508845" y="3105159"/>
            <a:ext cx="809793" cy="261610"/>
          </a:xfrm>
          <a:prstGeom prst="rect">
            <a:avLst/>
          </a:prstGeom>
          <a:noFill/>
        </p:spPr>
        <p:txBody>
          <a:bodyPr wrap="square" rtlCol="0">
            <a:spAutoFit/>
          </a:bodyPr>
          <a:lstStyle/>
          <a:p>
            <a:r>
              <a:rPr lang="zh-CN" altLang="en-US" sz="1100" dirty="0" smtClean="0"/>
              <a:t>图</a:t>
            </a:r>
            <a:r>
              <a:rPr lang="en-US" altLang="zh-CN" sz="1100" dirty="0" smtClean="0"/>
              <a:t>2-81</a:t>
            </a:r>
          </a:p>
        </p:txBody>
      </p:sp>
      <p:sp>
        <p:nvSpPr>
          <p:cNvPr id="14" name="TextBox 13"/>
          <p:cNvSpPr txBox="1"/>
          <p:nvPr/>
        </p:nvSpPr>
        <p:spPr>
          <a:xfrm>
            <a:off x="6198084" y="3156397"/>
            <a:ext cx="809793" cy="261610"/>
          </a:xfrm>
          <a:prstGeom prst="rect">
            <a:avLst/>
          </a:prstGeom>
          <a:noFill/>
        </p:spPr>
        <p:txBody>
          <a:bodyPr wrap="square" rtlCol="0">
            <a:spAutoFit/>
          </a:bodyPr>
          <a:lstStyle/>
          <a:p>
            <a:r>
              <a:rPr lang="zh-CN" altLang="en-US" sz="1100" dirty="0" smtClean="0"/>
              <a:t>图</a:t>
            </a:r>
            <a:r>
              <a:rPr lang="en-US" altLang="zh-CN" sz="1100" dirty="0" smtClean="0"/>
              <a:t>2-82</a:t>
            </a:r>
          </a:p>
        </p:txBody>
      </p:sp>
      <p:sp>
        <p:nvSpPr>
          <p:cNvPr id="6" name="TextBox 5"/>
          <p:cNvSpPr txBox="1"/>
          <p:nvPr/>
        </p:nvSpPr>
        <p:spPr>
          <a:xfrm>
            <a:off x="725475" y="3982323"/>
            <a:ext cx="10945217" cy="523220"/>
          </a:xfrm>
          <a:prstGeom prst="rect">
            <a:avLst/>
          </a:prstGeom>
          <a:noFill/>
        </p:spPr>
        <p:txBody>
          <a:bodyPr wrap="square" rtlCol="0">
            <a:spAutoFit/>
          </a:bodyPr>
          <a:lstStyle/>
          <a:p>
            <a:r>
              <a:rPr lang="zh-CN" altLang="zh-CN" sz="1400" dirty="0"/>
              <a:t>【</a:t>
            </a:r>
            <a:r>
              <a:rPr lang="en-US" altLang="zh-CN" sz="1400" dirty="0"/>
              <a:t>Step09</a:t>
            </a:r>
            <a:r>
              <a:rPr lang="zh-CN" altLang="zh-CN" sz="1400" dirty="0"/>
              <a:t>】使用“移动工具”</a:t>
            </a:r>
            <a:r>
              <a:rPr lang="en-US" altLang="zh-CN" sz="1400" dirty="0"/>
              <a:t> </a:t>
            </a:r>
            <a:r>
              <a:rPr lang="zh-CN" altLang="zh-CN" sz="1400" dirty="0"/>
              <a:t>，将图</a:t>
            </a:r>
            <a:r>
              <a:rPr lang="en-US" altLang="zh-CN" sz="1400" dirty="0"/>
              <a:t>2-82</a:t>
            </a:r>
            <a:r>
              <a:rPr lang="zh-CN" altLang="zh-CN" sz="1400" dirty="0"/>
              <a:t>的图形移动至花朵上面如图</a:t>
            </a:r>
            <a:r>
              <a:rPr lang="en-US" altLang="zh-CN" sz="1400" dirty="0"/>
              <a:t>2-83</a:t>
            </a:r>
            <a:r>
              <a:rPr lang="zh-CN" altLang="zh-CN" sz="1400" dirty="0"/>
              <a:t>所示，然后单击右键从弹出的菜单中选择“顺序</a:t>
            </a:r>
            <a:r>
              <a:rPr lang="en-US" altLang="zh-CN" sz="1400" dirty="0"/>
              <a:t>\</a:t>
            </a:r>
            <a:r>
              <a:rPr lang="zh-CN" altLang="zh-CN" sz="1400" dirty="0"/>
              <a:t>置于此对象后”命令后出现如图</a:t>
            </a:r>
            <a:r>
              <a:rPr lang="en-US" altLang="zh-CN" sz="1400" dirty="0"/>
              <a:t>2-84</a:t>
            </a:r>
            <a:r>
              <a:rPr lang="zh-CN" altLang="zh-CN" sz="1400" dirty="0"/>
              <a:t>所示的黑色箭头，然后单击即可将黑色螺旋线置于花朵后面，效果如图</a:t>
            </a:r>
            <a:r>
              <a:rPr lang="en-US" altLang="zh-CN" sz="1400" dirty="0"/>
              <a:t>2-85</a:t>
            </a:r>
            <a:r>
              <a:rPr lang="zh-CN" altLang="zh-CN" sz="1400" dirty="0"/>
              <a:t>所示。</a:t>
            </a:r>
            <a:endParaRPr lang="zh-CN" altLang="en-US" sz="1400" dirty="0"/>
          </a:p>
        </p:txBody>
      </p:sp>
      <p:pic>
        <p:nvPicPr>
          <p:cNvPr id="368" name="图片 20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179295" y="1421174"/>
            <a:ext cx="1784833" cy="143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7666814" y="2920285"/>
            <a:ext cx="809793" cy="261610"/>
          </a:xfrm>
          <a:prstGeom prst="rect">
            <a:avLst/>
          </a:prstGeom>
          <a:noFill/>
        </p:spPr>
        <p:txBody>
          <a:bodyPr wrap="square" rtlCol="0">
            <a:spAutoFit/>
          </a:bodyPr>
          <a:lstStyle/>
          <a:p>
            <a:r>
              <a:rPr lang="zh-CN" altLang="en-US" sz="1100" dirty="0" smtClean="0"/>
              <a:t>图</a:t>
            </a:r>
            <a:r>
              <a:rPr lang="en-US" altLang="zh-CN" sz="1100" dirty="0" smtClean="0"/>
              <a:t>2-83</a:t>
            </a:r>
          </a:p>
        </p:txBody>
      </p:sp>
      <p:pic>
        <p:nvPicPr>
          <p:cNvPr id="364" name="图片 20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173251" y="1647964"/>
            <a:ext cx="1481719" cy="110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9509213" y="2984621"/>
            <a:ext cx="809793" cy="261610"/>
          </a:xfrm>
          <a:prstGeom prst="rect">
            <a:avLst/>
          </a:prstGeom>
          <a:noFill/>
        </p:spPr>
        <p:txBody>
          <a:bodyPr wrap="square" rtlCol="0">
            <a:spAutoFit/>
          </a:bodyPr>
          <a:lstStyle/>
          <a:p>
            <a:r>
              <a:rPr lang="zh-CN" altLang="en-US" sz="1100" dirty="0" smtClean="0"/>
              <a:t>图</a:t>
            </a:r>
            <a:r>
              <a:rPr lang="en-US" altLang="zh-CN" sz="1100" dirty="0" smtClean="0"/>
              <a:t>2-84</a:t>
            </a:r>
          </a:p>
        </p:txBody>
      </p:sp>
      <p:pic>
        <p:nvPicPr>
          <p:cNvPr id="361" name="图片 208"/>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29386" y="4505543"/>
            <a:ext cx="1736016" cy="1270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p:cNvSpPr txBox="1"/>
          <p:nvPr/>
        </p:nvSpPr>
        <p:spPr>
          <a:xfrm>
            <a:off x="1292497" y="6021288"/>
            <a:ext cx="809793" cy="261610"/>
          </a:xfrm>
          <a:prstGeom prst="rect">
            <a:avLst/>
          </a:prstGeom>
          <a:noFill/>
        </p:spPr>
        <p:txBody>
          <a:bodyPr wrap="square" rtlCol="0">
            <a:spAutoFit/>
          </a:bodyPr>
          <a:lstStyle/>
          <a:p>
            <a:r>
              <a:rPr lang="zh-CN" altLang="en-US" sz="1100" dirty="0" smtClean="0"/>
              <a:t>图</a:t>
            </a:r>
            <a:r>
              <a:rPr lang="en-US" altLang="zh-CN" sz="1100" dirty="0" smtClean="0"/>
              <a:t>2-85</a:t>
            </a:r>
          </a:p>
        </p:txBody>
      </p:sp>
    </p:spTree>
    <p:extLst>
      <p:ext uri="{BB962C8B-B14F-4D97-AF65-F5344CB8AC3E}">
        <p14:creationId xmlns:p14="http://schemas.microsoft.com/office/powerpoint/2010/main" val="3563324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4559" y="1052736"/>
            <a:ext cx="11017224" cy="523220"/>
          </a:xfrm>
          <a:prstGeom prst="rect">
            <a:avLst/>
          </a:prstGeom>
          <a:noFill/>
        </p:spPr>
        <p:txBody>
          <a:bodyPr wrap="square" rtlCol="0">
            <a:spAutoFit/>
          </a:bodyPr>
          <a:lstStyle/>
          <a:p>
            <a:r>
              <a:rPr lang="zh-CN" altLang="zh-CN" sz="1400" dirty="0"/>
              <a:t>【</a:t>
            </a:r>
            <a:r>
              <a:rPr lang="en-US" altLang="zh-CN" sz="1400" dirty="0"/>
              <a:t>Step10</a:t>
            </a:r>
            <a:r>
              <a:rPr lang="zh-CN" altLang="zh-CN" sz="1400" dirty="0"/>
              <a:t>】使用快捷键【</a:t>
            </a:r>
            <a:r>
              <a:rPr lang="en-US" altLang="zh-CN" sz="1400" dirty="0" err="1"/>
              <a:t>Ctrl+D</a:t>
            </a:r>
            <a:r>
              <a:rPr lang="zh-CN" altLang="zh-CN" sz="1400" dirty="0"/>
              <a:t>】命令再制一个螺旋线，然后旋转其方向调整到合适位置，并将其两条螺旋线的轮廓线颜色改为白色，如图</a:t>
            </a:r>
            <a:r>
              <a:rPr lang="en-US" altLang="zh-CN" sz="1400" dirty="0"/>
              <a:t>2-86</a:t>
            </a:r>
            <a:r>
              <a:rPr lang="zh-CN" altLang="zh-CN" sz="1400" dirty="0"/>
              <a:t>所示。</a:t>
            </a:r>
            <a:endParaRPr lang="zh-CN" altLang="en-US" sz="1400" dirty="0"/>
          </a:p>
        </p:txBody>
      </p:sp>
      <p:pic>
        <p:nvPicPr>
          <p:cNvPr id="359" name="图片 211"/>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770583" y="1597233"/>
            <a:ext cx="1512168" cy="125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114634" y="3026464"/>
            <a:ext cx="809793" cy="261610"/>
          </a:xfrm>
          <a:prstGeom prst="rect">
            <a:avLst/>
          </a:prstGeom>
          <a:noFill/>
        </p:spPr>
        <p:txBody>
          <a:bodyPr wrap="square" rtlCol="0">
            <a:spAutoFit/>
          </a:bodyPr>
          <a:lstStyle/>
          <a:p>
            <a:r>
              <a:rPr lang="zh-CN" altLang="en-US" sz="1100" dirty="0" smtClean="0"/>
              <a:t>图</a:t>
            </a:r>
            <a:r>
              <a:rPr lang="en-US" altLang="zh-CN" sz="1100" dirty="0" smtClean="0"/>
              <a:t>2-86</a:t>
            </a:r>
          </a:p>
        </p:txBody>
      </p:sp>
      <p:sp>
        <p:nvSpPr>
          <p:cNvPr id="3" name="TextBox 2"/>
          <p:cNvSpPr txBox="1"/>
          <p:nvPr/>
        </p:nvSpPr>
        <p:spPr>
          <a:xfrm>
            <a:off x="770583" y="3363957"/>
            <a:ext cx="10801200" cy="307777"/>
          </a:xfrm>
          <a:prstGeom prst="rect">
            <a:avLst/>
          </a:prstGeom>
          <a:noFill/>
        </p:spPr>
        <p:txBody>
          <a:bodyPr wrap="square" rtlCol="0">
            <a:spAutoFit/>
          </a:bodyPr>
          <a:lstStyle/>
          <a:p>
            <a:r>
              <a:rPr lang="zh-CN" altLang="zh-CN" sz="1400" dirty="0"/>
              <a:t>【</a:t>
            </a:r>
            <a:r>
              <a:rPr lang="en-US" altLang="zh-CN" sz="1400" dirty="0"/>
              <a:t>Step11</a:t>
            </a:r>
            <a:r>
              <a:rPr lang="zh-CN" altLang="zh-CN" sz="1400" dirty="0"/>
              <a:t>】再复制两个花朵缩小后并旋转方向后分别移动至螺旋线的下面如图</a:t>
            </a:r>
            <a:r>
              <a:rPr lang="en-US" altLang="zh-CN" sz="1400" dirty="0"/>
              <a:t>2-87</a:t>
            </a:r>
            <a:r>
              <a:rPr lang="zh-CN" altLang="zh-CN" sz="1400" dirty="0"/>
              <a:t>所示。</a:t>
            </a:r>
            <a:endParaRPr lang="zh-CN" altLang="en-US" sz="1400" dirty="0"/>
          </a:p>
        </p:txBody>
      </p:sp>
      <p:pic>
        <p:nvPicPr>
          <p:cNvPr id="356" name="图片 2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06688" y="1597234"/>
            <a:ext cx="1376264" cy="1248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989923" y="3049770"/>
            <a:ext cx="809793" cy="261610"/>
          </a:xfrm>
          <a:prstGeom prst="rect">
            <a:avLst/>
          </a:prstGeom>
          <a:noFill/>
        </p:spPr>
        <p:txBody>
          <a:bodyPr wrap="square" rtlCol="0">
            <a:spAutoFit/>
          </a:bodyPr>
          <a:lstStyle/>
          <a:p>
            <a:r>
              <a:rPr lang="zh-CN" altLang="en-US" sz="1100" dirty="0" smtClean="0"/>
              <a:t>图</a:t>
            </a:r>
            <a:r>
              <a:rPr lang="en-US" altLang="zh-CN" sz="1100" dirty="0" smtClean="0"/>
              <a:t>2-87</a:t>
            </a:r>
          </a:p>
        </p:txBody>
      </p:sp>
      <p:sp>
        <p:nvSpPr>
          <p:cNvPr id="5" name="TextBox 4"/>
          <p:cNvSpPr txBox="1"/>
          <p:nvPr/>
        </p:nvSpPr>
        <p:spPr>
          <a:xfrm>
            <a:off x="698575" y="3636936"/>
            <a:ext cx="10945216" cy="523220"/>
          </a:xfrm>
          <a:prstGeom prst="rect">
            <a:avLst/>
          </a:prstGeom>
          <a:noFill/>
        </p:spPr>
        <p:txBody>
          <a:bodyPr wrap="square" rtlCol="0">
            <a:spAutoFit/>
          </a:bodyPr>
          <a:lstStyle/>
          <a:p>
            <a:r>
              <a:rPr lang="zh-CN" altLang="zh-CN" sz="1400" dirty="0"/>
              <a:t>【</a:t>
            </a:r>
            <a:r>
              <a:rPr lang="en-US" altLang="zh-CN" sz="1400" dirty="0"/>
              <a:t>Step12</a:t>
            </a:r>
            <a:r>
              <a:rPr lang="zh-CN" altLang="zh-CN" sz="1400" dirty="0"/>
              <a:t>】使用“螺旋工具”</a:t>
            </a:r>
            <a:r>
              <a:rPr lang="en-US" altLang="zh-CN" sz="1400" dirty="0"/>
              <a:t> </a:t>
            </a:r>
            <a:r>
              <a:rPr lang="zh-CN" altLang="zh-CN" sz="1400" dirty="0"/>
              <a:t>再绘制三个轮郭线颜色为白色，线宽度为</a:t>
            </a:r>
            <a:r>
              <a:rPr lang="en-US" altLang="zh-CN" sz="1400" dirty="0"/>
              <a:t>1.5mm</a:t>
            </a:r>
            <a:r>
              <a:rPr lang="zh-CN" altLang="zh-CN" sz="1400" dirty="0"/>
              <a:t>的螺旋线，然后使用“形状工具”</a:t>
            </a:r>
            <a:r>
              <a:rPr lang="en-US" altLang="zh-CN" sz="1400" dirty="0"/>
              <a:t> </a:t>
            </a:r>
            <a:r>
              <a:rPr lang="zh-CN" altLang="zh-CN" sz="1400" dirty="0"/>
              <a:t>对这三条螺旋线按步骤【</a:t>
            </a:r>
            <a:r>
              <a:rPr lang="en-US" altLang="zh-CN" sz="1400" dirty="0"/>
              <a:t>Step08</a:t>
            </a:r>
            <a:r>
              <a:rPr lang="zh-CN" altLang="zh-CN" sz="1400" dirty="0"/>
              <a:t>】进行编辑，同时再用“形状工具”</a:t>
            </a:r>
            <a:r>
              <a:rPr lang="en-US" altLang="zh-CN" sz="1400" dirty="0"/>
              <a:t> </a:t>
            </a:r>
            <a:r>
              <a:rPr lang="zh-CN" altLang="zh-CN" sz="1400" dirty="0"/>
              <a:t>调整螺旋线的长度和方向，并将这三条螺旋线调整至图</a:t>
            </a:r>
            <a:r>
              <a:rPr lang="en-US" altLang="zh-CN" sz="1400" dirty="0"/>
              <a:t>2-88</a:t>
            </a:r>
            <a:r>
              <a:rPr lang="zh-CN" altLang="zh-CN" sz="1400" dirty="0"/>
              <a:t>所示形状。</a:t>
            </a:r>
            <a:endParaRPr lang="zh-CN" altLang="en-US" sz="1400" dirty="0"/>
          </a:p>
        </p:txBody>
      </p:sp>
      <p:pic>
        <p:nvPicPr>
          <p:cNvPr id="352" name="图片 22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04370" y="1582112"/>
            <a:ext cx="1783494" cy="1270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4886920" y="3026464"/>
            <a:ext cx="809793" cy="261610"/>
          </a:xfrm>
          <a:prstGeom prst="rect">
            <a:avLst/>
          </a:prstGeom>
          <a:noFill/>
        </p:spPr>
        <p:txBody>
          <a:bodyPr wrap="square" rtlCol="0">
            <a:spAutoFit/>
          </a:bodyPr>
          <a:lstStyle/>
          <a:p>
            <a:r>
              <a:rPr lang="zh-CN" altLang="en-US" sz="1100" dirty="0" smtClean="0"/>
              <a:t>图</a:t>
            </a:r>
            <a:r>
              <a:rPr lang="en-US" altLang="zh-CN" sz="1100" dirty="0" smtClean="0"/>
              <a:t>2-88</a:t>
            </a:r>
          </a:p>
        </p:txBody>
      </p:sp>
      <p:sp>
        <p:nvSpPr>
          <p:cNvPr id="6" name="TextBox 5"/>
          <p:cNvSpPr txBox="1"/>
          <p:nvPr/>
        </p:nvSpPr>
        <p:spPr>
          <a:xfrm>
            <a:off x="698575" y="4160156"/>
            <a:ext cx="10801200" cy="738664"/>
          </a:xfrm>
          <a:prstGeom prst="rect">
            <a:avLst/>
          </a:prstGeom>
          <a:noFill/>
        </p:spPr>
        <p:txBody>
          <a:bodyPr wrap="square" rtlCol="0">
            <a:spAutoFit/>
          </a:bodyPr>
          <a:lstStyle/>
          <a:p>
            <a:r>
              <a:rPr lang="zh-CN" altLang="zh-CN" sz="1400" dirty="0"/>
              <a:t>【</a:t>
            </a:r>
            <a:r>
              <a:rPr lang="en-US" altLang="zh-CN" sz="1400" dirty="0"/>
              <a:t>Step13</a:t>
            </a:r>
            <a:r>
              <a:rPr lang="zh-CN" altLang="zh-CN" sz="1400" dirty="0"/>
              <a:t>】单击“基本形状工具”</a:t>
            </a:r>
            <a:r>
              <a:rPr lang="en-US" altLang="zh-CN" sz="1400" dirty="0"/>
              <a:t> </a:t>
            </a:r>
            <a:r>
              <a:rPr lang="zh-CN" altLang="zh-CN" sz="1400" dirty="0"/>
              <a:t>，然后在属性栏上“完美形状”的下拉样式中选择</a:t>
            </a:r>
            <a:r>
              <a:rPr lang="en-US" altLang="zh-CN" sz="1400" dirty="0"/>
              <a:t> </a:t>
            </a:r>
            <a:r>
              <a:rPr lang="zh-CN" altLang="zh-CN" sz="1400" dirty="0"/>
              <a:t>，在页面绘制两个心形，如图</a:t>
            </a:r>
            <a:r>
              <a:rPr lang="en-US" altLang="zh-CN" sz="1400" dirty="0"/>
              <a:t>2-89</a:t>
            </a:r>
            <a:r>
              <a:rPr lang="zh-CN" altLang="zh-CN" sz="1400" dirty="0"/>
              <a:t>所示。接着分别右击两个心形从弹出的菜单中选择“转换为曲线”命令，把两个心形转换为曲线，将两个节点拖动到与大心节点重合，如图</a:t>
            </a:r>
            <a:r>
              <a:rPr lang="en-US" altLang="zh-CN" sz="1400" dirty="0"/>
              <a:t>2-90</a:t>
            </a:r>
            <a:r>
              <a:rPr lang="zh-CN" altLang="zh-CN" sz="1400" dirty="0"/>
              <a:t>所示，最后使用“移动工具”</a:t>
            </a:r>
            <a:r>
              <a:rPr lang="en-US" altLang="zh-CN" sz="1400" dirty="0"/>
              <a:t> </a:t>
            </a:r>
            <a:r>
              <a:rPr lang="zh-CN" altLang="zh-CN" sz="1400" dirty="0"/>
              <a:t>调整形状，如图</a:t>
            </a:r>
            <a:r>
              <a:rPr lang="en-US" altLang="zh-CN" sz="1400" dirty="0"/>
              <a:t>2-91</a:t>
            </a:r>
            <a:r>
              <a:rPr lang="zh-CN" altLang="zh-CN" sz="1400" dirty="0"/>
              <a:t>所示。</a:t>
            </a:r>
            <a:endParaRPr lang="zh-CN" altLang="en-US" sz="1400" dirty="0"/>
          </a:p>
        </p:txBody>
      </p:sp>
      <p:pic>
        <p:nvPicPr>
          <p:cNvPr id="317" name="图片 231"/>
          <p:cNvPicPr preferRelativeResize="0">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6531223" y="1575957"/>
            <a:ext cx="1872208" cy="12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7062430" y="3026464"/>
            <a:ext cx="809793" cy="261610"/>
          </a:xfrm>
          <a:prstGeom prst="rect">
            <a:avLst/>
          </a:prstGeom>
          <a:noFill/>
        </p:spPr>
        <p:txBody>
          <a:bodyPr wrap="square" rtlCol="0">
            <a:spAutoFit/>
          </a:bodyPr>
          <a:lstStyle/>
          <a:p>
            <a:r>
              <a:rPr lang="zh-CN" altLang="en-US" sz="1100" dirty="0" smtClean="0"/>
              <a:t>图</a:t>
            </a:r>
            <a:r>
              <a:rPr lang="en-US" altLang="zh-CN" sz="1100" dirty="0" smtClean="0"/>
              <a:t>2-89</a:t>
            </a:r>
          </a:p>
        </p:txBody>
      </p:sp>
      <p:sp>
        <p:nvSpPr>
          <p:cNvPr id="8" name="Rectangle 1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9" name="画布 237"/>
          <p:cNvGrpSpPr>
            <a:grpSpLocks/>
          </p:cNvGrpSpPr>
          <p:nvPr/>
        </p:nvGrpSpPr>
        <p:grpSpPr bwMode="auto">
          <a:xfrm>
            <a:off x="8691463" y="1596741"/>
            <a:ext cx="1512168" cy="1453029"/>
            <a:chOff x="0" y="0"/>
            <a:chExt cx="19177" cy="20383"/>
          </a:xfrm>
        </p:grpSpPr>
        <p:sp>
          <p:nvSpPr>
            <p:cNvPr id="11" name="AutoShape 9"/>
            <p:cNvSpPr>
              <a:spLocks noChangeAspect="1" noChangeArrowheads="1"/>
            </p:cNvSpPr>
            <p:nvPr/>
          </p:nvSpPr>
          <p:spPr bwMode="auto">
            <a:xfrm>
              <a:off x="0" y="0"/>
              <a:ext cx="19177" cy="203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5" name="图片 23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1" y="0"/>
              <a:ext cx="18824" cy="16764"/>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236"/>
            <p:cNvSpPr txBox="1">
              <a:spLocks noChangeArrowheads="1"/>
            </p:cNvSpPr>
            <p:nvPr/>
          </p:nvSpPr>
          <p:spPr bwMode="auto">
            <a:xfrm>
              <a:off x="6891" y="17335"/>
              <a:ext cx="6574" cy="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4" name="Rectangle 16"/>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5" name="画布 240"/>
          <p:cNvGrpSpPr>
            <a:grpSpLocks/>
          </p:cNvGrpSpPr>
          <p:nvPr/>
        </p:nvGrpSpPr>
        <p:grpSpPr bwMode="auto">
          <a:xfrm>
            <a:off x="10348210" y="1715823"/>
            <a:ext cx="1681647" cy="1137113"/>
            <a:chOff x="0" y="0"/>
            <a:chExt cx="22288" cy="18700"/>
          </a:xfrm>
        </p:grpSpPr>
        <p:sp>
          <p:nvSpPr>
            <p:cNvPr id="16" name="AutoShape 15"/>
            <p:cNvSpPr>
              <a:spLocks noChangeAspect="1" noChangeArrowheads="1"/>
            </p:cNvSpPr>
            <p:nvPr/>
          </p:nvSpPr>
          <p:spPr bwMode="auto">
            <a:xfrm>
              <a:off x="0" y="0"/>
              <a:ext cx="22288" cy="18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3" name="图片 23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1" y="0"/>
              <a:ext cx="19621" cy="15771"/>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239"/>
            <p:cNvSpPr txBox="1">
              <a:spLocks noChangeArrowheads="1"/>
            </p:cNvSpPr>
            <p:nvPr/>
          </p:nvSpPr>
          <p:spPr bwMode="auto">
            <a:xfrm>
              <a:off x="7334" y="15581"/>
              <a:ext cx="6286" cy="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8" name="Rectangle 18"/>
          <p:cNvSpPr>
            <a:spLocks noChangeArrowheads="1"/>
          </p:cNvSpPr>
          <p:nvPr/>
        </p:nvSpPr>
        <p:spPr bwMode="auto">
          <a:xfrm>
            <a:off x="0" y="23272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TextBox 18"/>
          <p:cNvSpPr txBox="1"/>
          <p:nvPr/>
        </p:nvSpPr>
        <p:spPr>
          <a:xfrm>
            <a:off x="698575" y="4898820"/>
            <a:ext cx="11331282" cy="523220"/>
          </a:xfrm>
          <a:prstGeom prst="rect">
            <a:avLst/>
          </a:prstGeom>
          <a:noFill/>
        </p:spPr>
        <p:txBody>
          <a:bodyPr wrap="square" rtlCol="0">
            <a:spAutoFit/>
          </a:bodyPr>
          <a:lstStyle/>
          <a:p>
            <a:r>
              <a:rPr lang="zh-CN" altLang="zh-CN" sz="1400" dirty="0"/>
              <a:t>【</a:t>
            </a:r>
            <a:r>
              <a:rPr lang="en-US" altLang="zh-CN" sz="1400" dirty="0"/>
              <a:t>Step14</a:t>
            </a:r>
            <a:r>
              <a:rPr lang="zh-CN" altLang="zh-CN" sz="1400" dirty="0"/>
              <a:t>】然后将大心形轮廓线设置为无，填充为白色，小心形轮廓线也同样设置为无，填充为</a:t>
            </a:r>
            <a:r>
              <a:rPr lang="en-US" altLang="zh-CN" sz="1400" dirty="0"/>
              <a:t>10%</a:t>
            </a:r>
            <a:r>
              <a:rPr lang="zh-CN" altLang="zh-CN" sz="1400" dirty="0"/>
              <a:t>黑。复制这两个心形将其变小并旋转方向悬挂于另一个螺旋线上，如图</a:t>
            </a:r>
            <a:r>
              <a:rPr lang="en-US" altLang="zh-CN" sz="1400" dirty="0"/>
              <a:t>2-92</a:t>
            </a:r>
            <a:r>
              <a:rPr lang="zh-CN" altLang="zh-CN" sz="1400" dirty="0"/>
              <a:t>所示。</a:t>
            </a:r>
            <a:endParaRPr lang="zh-CN" altLang="en-US" sz="1400" dirty="0"/>
          </a:p>
        </p:txBody>
      </p:sp>
      <p:sp>
        <p:nvSpPr>
          <p:cNvPr id="20" name="Rectangle 23"/>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1" name="画布 244"/>
          <p:cNvGrpSpPr>
            <a:grpSpLocks/>
          </p:cNvGrpSpPr>
          <p:nvPr/>
        </p:nvGrpSpPr>
        <p:grpSpPr bwMode="auto">
          <a:xfrm>
            <a:off x="681371" y="5517232"/>
            <a:ext cx="2465476" cy="1118756"/>
            <a:chOff x="0" y="0"/>
            <a:chExt cx="32861" cy="26174"/>
          </a:xfrm>
        </p:grpSpPr>
        <p:sp>
          <p:nvSpPr>
            <p:cNvPr id="22" name="AutoShape 22"/>
            <p:cNvSpPr>
              <a:spLocks noChangeAspect="1" noChangeArrowheads="1"/>
            </p:cNvSpPr>
            <p:nvPr/>
          </p:nvSpPr>
          <p:spPr bwMode="auto">
            <a:xfrm>
              <a:off x="0" y="0"/>
              <a:ext cx="32861" cy="2617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11" name="图片 241"/>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32534" cy="23150"/>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43"/>
            <p:cNvSpPr txBox="1">
              <a:spLocks noChangeArrowheads="1"/>
            </p:cNvSpPr>
            <p:nvPr/>
          </p:nvSpPr>
          <p:spPr bwMode="auto">
            <a:xfrm>
              <a:off x="13494" y="23150"/>
              <a:ext cx="6477" cy="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4" name="Rectangle 25"/>
          <p:cNvSpPr>
            <a:spLocks noChangeArrowheads="1"/>
          </p:cNvSpPr>
          <p:nvPr/>
        </p:nvSpPr>
        <p:spPr bwMode="auto">
          <a:xfrm>
            <a:off x="0" y="30749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290716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4559" y="1042863"/>
            <a:ext cx="11377264" cy="307777"/>
          </a:xfrm>
          <a:prstGeom prst="rect">
            <a:avLst/>
          </a:prstGeom>
          <a:noFill/>
        </p:spPr>
        <p:txBody>
          <a:bodyPr wrap="square" rtlCol="0">
            <a:spAutoFit/>
          </a:bodyPr>
          <a:lstStyle/>
          <a:p>
            <a:r>
              <a:rPr lang="en-US" altLang="zh-CN" sz="1400" dirty="0"/>
              <a:t>Step15</a:t>
            </a:r>
            <a:r>
              <a:rPr lang="zh-CN" altLang="zh-CN" sz="1400" dirty="0"/>
              <a:t>】分别使用“复杂星形工具”</a:t>
            </a:r>
            <a:r>
              <a:rPr lang="en-US" altLang="zh-CN" sz="1400" dirty="0"/>
              <a:t> </a:t>
            </a:r>
            <a:r>
              <a:rPr lang="zh-CN" altLang="zh-CN" sz="1400" dirty="0"/>
              <a:t>、“星形工具”</a:t>
            </a:r>
            <a:r>
              <a:rPr lang="en-US" altLang="zh-CN" sz="1400" dirty="0"/>
              <a:t> </a:t>
            </a:r>
            <a:r>
              <a:rPr lang="zh-CN" altLang="zh-CN" sz="1400" dirty="0"/>
              <a:t>、“多边形工具”</a:t>
            </a:r>
            <a:r>
              <a:rPr lang="en-US" altLang="zh-CN" sz="1400" dirty="0"/>
              <a:t> </a:t>
            </a:r>
            <a:r>
              <a:rPr lang="zh-CN" altLang="zh-CN" sz="1400" dirty="0"/>
              <a:t>在页面绘制出大大小小的不同形状如图</a:t>
            </a:r>
            <a:r>
              <a:rPr lang="en-US" altLang="zh-CN" sz="1400" dirty="0"/>
              <a:t>2-93</a:t>
            </a:r>
            <a:r>
              <a:rPr lang="zh-CN" altLang="zh-CN" sz="1400" dirty="0"/>
              <a:t>所示。</a:t>
            </a:r>
            <a:endParaRPr lang="zh-CN" altLang="en-US" sz="1400" dirty="0"/>
          </a:p>
        </p:txBody>
      </p:sp>
      <p:sp>
        <p:nvSpPr>
          <p:cNvPr id="3"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 name="画布 251"/>
          <p:cNvGrpSpPr>
            <a:grpSpLocks/>
          </p:cNvGrpSpPr>
          <p:nvPr/>
        </p:nvGrpSpPr>
        <p:grpSpPr bwMode="auto">
          <a:xfrm>
            <a:off x="698576" y="1514461"/>
            <a:ext cx="1728192" cy="1243012"/>
            <a:chOff x="0" y="0"/>
            <a:chExt cx="25234" cy="24860"/>
          </a:xfrm>
        </p:grpSpPr>
        <p:sp>
          <p:nvSpPr>
            <p:cNvPr id="5" name="AutoShape 4"/>
            <p:cNvSpPr>
              <a:spLocks noChangeAspect="1" noChangeArrowheads="1"/>
            </p:cNvSpPr>
            <p:nvPr/>
          </p:nvSpPr>
          <p:spPr bwMode="auto">
            <a:xfrm>
              <a:off x="0" y="0"/>
              <a:ext cx="25234" cy="248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9" name="图片 24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9" y="0"/>
              <a:ext cx="24878" cy="2153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246"/>
            <p:cNvSpPr txBox="1">
              <a:spLocks noChangeArrowheads="1"/>
            </p:cNvSpPr>
            <p:nvPr/>
          </p:nvSpPr>
          <p:spPr bwMode="auto">
            <a:xfrm>
              <a:off x="9235" y="21526"/>
              <a:ext cx="6668" cy="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7" name="Rectangle 7"/>
          <p:cNvSpPr>
            <a:spLocks noChangeArrowheads="1"/>
          </p:cNvSpPr>
          <p:nvPr/>
        </p:nvSpPr>
        <p:spPr bwMode="auto">
          <a:xfrm>
            <a:off x="0" y="29432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TextBox 7"/>
          <p:cNvSpPr txBox="1"/>
          <p:nvPr/>
        </p:nvSpPr>
        <p:spPr>
          <a:xfrm>
            <a:off x="698575" y="2943225"/>
            <a:ext cx="10801199" cy="738664"/>
          </a:xfrm>
          <a:prstGeom prst="rect">
            <a:avLst/>
          </a:prstGeom>
          <a:noFill/>
        </p:spPr>
        <p:txBody>
          <a:bodyPr wrap="square" rtlCol="0">
            <a:spAutoFit/>
          </a:bodyPr>
          <a:lstStyle/>
          <a:p>
            <a:r>
              <a:rPr lang="zh-CN" altLang="zh-CN" sz="1400" dirty="0"/>
              <a:t>【</a:t>
            </a:r>
            <a:r>
              <a:rPr lang="en-US" altLang="zh-CN" sz="1400" dirty="0"/>
              <a:t>Step16</a:t>
            </a:r>
            <a:r>
              <a:rPr lang="zh-CN" altLang="zh-CN" sz="1400" dirty="0"/>
              <a:t>】使用“选择工具”将图</a:t>
            </a:r>
            <a:r>
              <a:rPr lang="en-US" altLang="zh-CN" sz="1400" dirty="0"/>
              <a:t>2-93</a:t>
            </a:r>
            <a:r>
              <a:rPr lang="zh-CN" altLang="zh-CN" sz="1400" dirty="0"/>
              <a:t>中的所有星形形状选中，执行“位图</a:t>
            </a:r>
            <a:r>
              <a:rPr lang="en-US" altLang="zh-CN" sz="1400" dirty="0"/>
              <a:t>\</a:t>
            </a:r>
            <a:r>
              <a:rPr lang="zh-CN" altLang="zh-CN" sz="1400" dirty="0"/>
              <a:t>转换为位图”菜单命令，接着执行“位图</a:t>
            </a:r>
            <a:r>
              <a:rPr lang="en-US" altLang="zh-CN" sz="1400" dirty="0"/>
              <a:t>\</a:t>
            </a:r>
            <a:r>
              <a:rPr lang="zh-CN" altLang="zh-CN" sz="1400" dirty="0"/>
              <a:t>模糊</a:t>
            </a:r>
            <a:r>
              <a:rPr lang="en-US" altLang="zh-CN" sz="1400" dirty="0"/>
              <a:t>\</a:t>
            </a:r>
            <a:r>
              <a:rPr lang="zh-CN" altLang="zh-CN" sz="1400" dirty="0"/>
              <a:t>高斯模糊”菜单命令，弹出“高斯式模糊”对话框如图</a:t>
            </a:r>
            <a:r>
              <a:rPr lang="en-US" altLang="zh-CN" sz="1400" dirty="0"/>
              <a:t>2-94</a:t>
            </a:r>
            <a:r>
              <a:rPr lang="zh-CN" altLang="zh-CN" sz="1400" dirty="0"/>
              <a:t>所示，设置“半径”为</a:t>
            </a:r>
            <a:r>
              <a:rPr lang="en-US" altLang="zh-CN" sz="1400" dirty="0"/>
              <a:t>8</a:t>
            </a:r>
            <a:r>
              <a:rPr lang="zh-CN" altLang="zh-CN" sz="1400" dirty="0"/>
              <a:t>像素，最后单击“确定”按钮完成模糊，最后完成梦幻壁纸的制作，效果如图</a:t>
            </a:r>
            <a:r>
              <a:rPr lang="en-US" altLang="zh-CN" sz="1400" dirty="0"/>
              <a:t>2-95</a:t>
            </a:r>
            <a:r>
              <a:rPr lang="zh-CN" altLang="zh-CN" sz="1400" dirty="0"/>
              <a:t>所示。</a:t>
            </a:r>
            <a:endParaRPr lang="zh-CN" altLang="en-US" sz="1400" dirty="0"/>
          </a:p>
        </p:txBody>
      </p:sp>
      <p:sp>
        <p:nvSpPr>
          <p:cNvPr id="9" name="Rectangle 1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0" name="画布 255"/>
          <p:cNvGrpSpPr>
            <a:grpSpLocks/>
          </p:cNvGrpSpPr>
          <p:nvPr/>
        </p:nvGrpSpPr>
        <p:grpSpPr bwMode="auto">
          <a:xfrm>
            <a:off x="2736850" y="1533515"/>
            <a:ext cx="1922165" cy="1076315"/>
            <a:chOff x="0" y="0"/>
            <a:chExt cx="33629" cy="12477"/>
          </a:xfrm>
        </p:grpSpPr>
        <p:sp>
          <p:nvSpPr>
            <p:cNvPr id="11" name="AutoShape 11"/>
            <p:cNvSpPr>
              <a:spLocks noChangeAspect="1" noChangeArrowheads="1"/>
            </p:cNvSpPr>
            <p:nvPr/>
          </p:nvSpPr>
          <p:spPr bwMode="auto">
            <a:xfrm>
              <a:off x="0" y="0"/>
              <a:ext cx="33629" cy="1247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 name="图片 25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 y="0"/>
              <a:ext cx="33271" cy="9429"/>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253"/>
            <p:cNvSpPr txBox="1">
              <a:spLocks noChangeArrowheads="1"/>
            </p:cNvSpPr>
            <p:nvPr/>
          </p:nvSpPr>
          <p:spPr bwMode="auto">
            <a:xfrm>
              <a:off x="14583" y="9429"/>
              <a:ext cx="6477" cy="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3" name="Rectangle 14"/>
          <p:cNvSpPr>
            <a:spLocks noChangeArrowheads="1"/>
          </p:cNvSpPr>
          <p:nvPr/>
        </p:nvSpPr>
        <p:spPr bwMode="auto">
          <a:xfrm>
            <a:off x="0" y="17049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Rectangle 1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5" name="画布 289"/>
          <p:cNvGrpSpPr>
            <a:grpSpLocks/>
          </p:cNvGrpSpPr>
          <p:nvPr/>
        </p:nvGrpSpPr>
        <p:grpSpPr bwMode="auto">
          <a:xfrm>
            <a:off x="1793208" y="3771494"/>
            <a:ext cx="4449983" cy="2592288"/>
            <a:chOff x="0" y="0"/>
            <a:chExt cx="34004" cy="27317"/>
          </a:xfrm>
        </p:grpSpPr>
        <p:sp>
          <p:nvSpPr>
            <p:cNvPr id="16" name="AutoShape 18"/>
            <p:cNvSpPr>
              <a:spLocks noChangeAspect="1" noChangeArrowheads="1"/>
            </p:cNvSpPr>
            <p:nvPr/>
          </p:nvSpPr>
          <p:spPr bwMode="auto">
            <a:xfrm>
              <a:off x="0" y="0"/>
              <a:ext cx="34004" cy="2731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5" name="图片 26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3661" cy="23912"/>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262"/>
            <p:cNvSpPr txBox="1">
              <a:spLocks noChangeArrowheads="1"/>
            </p:cNvSpPr>
            <p:nvPr/>
          </p:nvSpPr>
          <p:spPr bwMode="auto">
            <a:xfrm>
              <a:off x="14744" y="23912"/>
              <a:ext cx="6286" cy="3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8" name="Rectangle 21"/>
          <p:cNvSpPr>
            <a:spLocks noChangeArrowheads="1"/>
          </p:cNvSpPr>
          <p:nvPr/>
        </p:nvSpPr>
        <p:spPr bwMode="auto">
          <a:xfrm>
            <a:off x="0" y="31892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13842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3" idx="6"/>
          </p:cNvCxnSpPr>
          <p:nvPr/>
        </p:nvCxnSpPr>
        <p:spPr>
          <a:xfrm>
            <a:off x="3650903" y="301662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椭圆 2"/>
          <p:cNvSpPr/>
          <p:nvPr/>
        </p:nvSpPr>
        <p:spPr>
          <a:xfrm>
            <a:off x="1850703" y="211652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燕尾形 3"/>
          <p:cNvSpPr/>
          <p:nvPr/>
        </p:nvSpPr>
        <p:spPr>
          <a:xfrm>
            <a:off x="2354803" y="249462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TextBox 5"/>
          <p:cNvSpPr txBox="1"/>
          <p:nvPr/>
        </p:nvSpPr>
        <p:spPr>
          <a:xfrm>
            <a:off x="3902931" y="2272150"/>
            <a:ext cx="493194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第三节手机图标设计</a:t>
            </a:r>
            <a:endParaRPr lang="zh-CN" altLang="en-US" sz="2800" dirty="0">
              <a:latin typeface="微软雅黑" panose="020B0503020204020204" pitchFamily="34" charset="-122"/>
              <a:ea typeface="微软雅黑" panose="020B0503020204020204" pitchFamily="34" charset="-122"/>
            </a:endParaRPr>
          </a:p>
        </p:txBody>
      </p:sp>
      <p:sp>
        <p:nvSpPr>
          <p:cNvPr id="7" name="矩形 6"/>
          <p:cNvSpPr/>
          <p:nvPr/>
        </p:nvSpPr>
        <p:spPr>
          <a:xfrm>
            <a:off x="4569234" y="319766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kern="0" dirty="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4569234" y="3605296"/>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zh-CN" kern="0" dirty="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4569233" y="3974628"/>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zh-CN" kern="0" dirty="0">
                <a:solidFill>
                  <a:schemeClr val="tx1">
                    <a:lumMod val="65000"/>
                    <a:lumOff val="35000"/>
                  </a:schemeClr>
                </a:solidFill>
                <a:latin typeface="微软雅黑" pitchFamily="34" charset="-122"/>
                <a:ea typeface="微软雅黑" pitchFamily="34" charset="-122"/>
              </a:rPr>
              <a:t>任务实现</a:t>
            </a:r>
          </a:p>
        </p:txBody>
      </p:sp>
    </p:spTree>
    <p:extLst>
      <p:ext uri="{BB962C8B-B14F-4D97-AF65-F5344CB8AC3E}">
        <p14:creationId xmlns:p14="http://schemas.microsoft.com/office/powerpoint/2010/main" val="181080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Scale>
                                      <p:cBhvr>
                                        <p:cTn id="1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
                                        </p:tgtEl>
                                        <p:attrNameLst>
                                          <p:attrName>ppt_x</p:attrName>
                                          <p:attrName>ppt_y</p:attrName>
                                        </p:attrNameLst>
                                      </p:cBhvr>
                                    </p:animMotion>
                                    <p:animEffect transition="in" filter="fade">
                                      <p:cBhvr>
                                        <p:cTn id="15" dur="1000"/>
                                        <p:tgtEl>
                                          <p:spTgt spid="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
                                        </p:tgtEl>
                                        <p:attrNameLst>
                                          <p:attrName>ppt_x</p:attrName>
                                          <p:attrName>ppt_y</p:attrName>
                                        </p:attrNameLst>
                                      </p:cBhvr>
                                    </p:animMotion>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手机图形设计</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2" name="TextBox 11"/>
          <p:cNvSpPr txBox="1"/>
          <p:nvPr/>
        </p:nvSpPr>
        <p:spPr>
          <a:xfrm>
            <a:off x="1502877" y="830034"/>
            <a:ext cx="9023024" cy="1477328"/>
          </a:xfrm>
          <a:prstGeom prst="rect">
            <a:avLst/>
          </a:prstGeom>
          <a:noFill/>
        </p:spPr>
        <p:txBody>
          <a:bodyPr wrap="square" rtlCol="0">
            <a:spAutoFit/>
          </a:bodyPr>
          <a:lstStyle/>
          <a:p>
            <a:r>
              <a:rPr lang="zh-CN" altLang="en-US" dirty="0" smtClean="0"/>
              <a:t>一、</a:t>
            </a:r>
            <a:r>
              <a:rPr lang="zh-CN" altLang="zh-CN" b="1" dirty="0"/>
              <a:t>任务分析</a:t>
            </a:r>
            <a:r>
              <a:rPr lang="en-US" altLang="zh-CN" b="1" dirty="0"/>
              <a:t>	</a:t>
            </a:r>
            <a:endParaRPr lang="zh-CN" altLang="zh-CN" b="1" dirty="0"/>
          </a:p>
          <a:p>
            <a:pPr>
              <a:spcAft>
                <a:spcPts val="2400"/>
              </a:spcAft>
            </a:pPr>
            <a:r>
              <a:rPr lang="zh-CN" altLang="zh-CN" dirty="0"/>
              <a:t>小鸡任务的制作主要是让大家利用前面所学工具以及对象的层次变化、对象的变换、对象的锁定等相关知识来完成。考察大家对工具使用的熟练程度，通过完成任务使大家掌握并能运用对象的变换变化出自己需要的图形形状，理解图层层次的关系对图形产生的影响。</a:t>
            </a:r>
          </a:p>
        </p:txBody>
      </p:sp>
      <p:pic>
        <p:nvPicPr>
          <p:cNvPr id="302" name="图片 4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42791" y="2492895"/>
            <a:ext cx="5904656" cy="363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3734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手机图标设计</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1311697" y="980728"/>
            <a:ext cx="1576072" cy="369332"/>
          </a:xfrm>
          <a:prstGeom prst="rect">
            <a:avLst/>
          </a:prstGeom>
        </p:spPr>
        <p:txBody>
          <a:bodyPr wrap="none">
            <a:spAutoFit/>
          </a:bodyPr>
          <a:lstStyle/>
          <a:p>
            <a:r>
              <a:rPr lang="zh-CN" altLang="en-US" dirty="0" smtClean="0"/>
              <a:t>二、</a:t>
            </a:r>
            <a:r>
              <a:rPr lang="zh-CN" altLang="zh-CN" b="1" dirty="0"/>
              <a:t>知识</a:t>
            </a:r>
            <a:r>
              <a:rPr lang="zh-CN" altLang="zh-CN" b="1" dirty="0" smtClean="0"/>
              <a:t>储备</a:t>
            </a:r>
            <a:endParaRPr lang="zh-CN" altLang="zh-CN" b="1" dirty="0"/>
          </a:p>
        </p:txBody>
      </p:sp>
      <p:sp>
        <p:nvSpPr>
          <p:cNvPr id="27" name="Rectangle 13"/>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4" name="Rectangle 20"/>
          <p:cNvSpPr>
            <a:spLocks noChangeArrowheads="1"/>
          </p:cNvSpPr>
          <p:nvPr/>
        </p:nvSpPr>
        <p:spPr bwMode="auto">
          <a:xfrm>
            <a:off x="152400" y="1524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TextBox 9"/>
          <p:cNvSpPr txBox="1"/>
          <p:nvPr/>
        </p:nvSpPr>
        <p:spPr>
          <a:xfrm>
            <a:off x="1220073" y="1350060"/>
            <a:ext cx="10548118" cy="1384995"/>
          </a:xfrm>
          <a:prstGeom prst="rect">
            <a:avLst/>
          </a:prstGeom>
          <a:noFill/>
        </p:spPr>
        <p:txBody>
          <a:bodyPr wrap="square" rtlCol="0">
            <a:spAutoFit/>
          </a:bodyPr>
          <a:lstStyle/>
          <a:p>
            <a:r>
              <a:rPr lang="en-US" altLang="zh-CN" sz="1400" b="1" dirty="0"/>
              <a:t>1</a:t>
            </a:r>
            <a:r>
              <a:rPr lang="zh-CN" altLang="zh-CN" sz="1400" b="1" dirty="0"/>
              <a:t>、对象的缩放</a:t>
            </a:r>
            <a:endParaRPr lang="zh-CN" altLang="zh-CN" sz="1400" dirty="0"/>
          </a:p>
          <a:p>
            <a:r>
              <a:rPr lang="zh-CN" altLang="zh-CN" sz="1400" dirty="0"/>
              <a:t>缩放对象的方法有两种。</a:t>
            </a:r>
          </a:p>
          <a:p>
            <a:r>
              <a:rPr lang="zh-CN" altLang="zh-CN" sz="1400" dirty="0"/>
              <a:t>第</a:t>
            </a:r>
            <a:r>
              <a:rPr lang="en-US" altLang="zh-CN" sz="1400" dirty="0"/>
              <a:t>1</a:t>
            </a:r>
            <a:r>
              <a:rPr lang="zh-CN" altLang="zh-CN" sz="1400" dirty="0"/>
              <a:t>种：使用“选择工具”，参照</a:t>
            </a:r>
            <a:r>
              <a:rPr lang="en-US" altLang="zh-CN" sz="1400" dirty="0"/>
              <a:t>2.1.2</a:t>
            </a:r>
            <a:r>
              <a:rPr lang="zh-CN" altLang="zh-CN" sz="1400" dirty="0"/>
              <a:t>节。</a:t>
            </a:r>
          </a:p>
          <a:p>
            <a:r>
              <a:rPr lang="zh-CN" altLang="zh-CN" sz="1400" dirty="0"/>
              <a:t>第</a:t>
            </a:r>
            <a:r>
              <a:rPr lang="en-US" altLang="zh-CN" sz="1400" dirty="0"/>
              <a:t>2</a:t>
            </a:r>
            <a:r>
              <a:rPr lang="zh-CN" altLang="zh-CN" sz="1400" dirty="0"/>
              <a:t>种：选中对象，然后执行“对象</a:t>
            </a:r>
            <a:r>
              <a:rPr lang="en-US" altLang="zh-CN" sz="1400" dirty="0"/>
              <a:t>\</a:t>
            </a:r>
            <a:r>
              <a:rPr lang="zh-CN" altLang="zh-CN" sz="1400" dirty="0"/>
              <a:t>变换</a:t>
            </a:r>
            <a:r>
              <a:rPr lang="en-US" altLang="zh-CN" sz="1400" dirty="0"/>
              <a:t>\</a:t>
            </a:r>
            <a:r>
              <a:rPr lang="zh-CN" altLang="zh-CN" sz="1400" dirty="0"/>
              <a:t>缩放和镜像”菜单命令，打开“变换”面板，在</a:t>
            </a:r>
            <a:r>
              <a:rPr lang="en-US" altLang="zh-CN" sz="1400" dirty="0"/>
              <a:t>x</a:t>
            </a:r>
            <a:r>
              <a:rPr lang="zh-CN" altLang="zh-CN" sz="1400" dirty="0"/>
              <a:t>轴和</a:t>
            </a:r>
            <a:r>
              <a:rPr lang="en-US" altLang="zh-CN" sz="1400" dirty="0"/>
              <a:t>y</a:t>
            </a:r>
            <a:r>
              <a:rPr lang="zh-CN" altLang="zh-CN" sz="1400" dirty="0"/>
              <a:t>轴后面的文本框中设置缩放比例，接着选择相对缩放中心如图</a:t>
            </a:r>
            <a:r>
              <a:rPr lang="en-US" altLang="zh-CN" sz="1400" dirty="0"/>
              <a:t>2-97</a:t>
            </a:r>
            <a:r>
              <a:rPr lang="zh-CN" altLang="zh-CN" sz="1400" dirty="0"/>
              <a:t>所示，设置水平</a:t>
            </a:r>
            <a:r>
              <a:rPr lang="en-US" altLang="zh-CN" sz="1400" dirty="0"/>
              <a:t>x</a:t>
            </a:r>
            <a:r>
              <a:rPr lang="zh-CN" altLang="zh-CN" sz="1400" dirty="0"/>
              <a:t>轴缩放比例为</a:t>
            </a:r>
            <a:r>
              <a:rPr lang="en-US" altLang="zh-CN" sz="1400" dirty="0"/>
              <a:t>90%</a:t>
            </a:r>
            <a:r>
              <a:rPr lang="zh-CN" altLang="zh-CN" sz="1400" dirty="0"/>
              <a:t>，垂直</a:t>
            </a:r>
            <a:r>
              <a:rPr lang="en-US" altLang="zh-CN" sz="1400" dirty="0"/>
              <a:t>y</a:t>
            </a:r>
            <a:r>
              <a:rPr lang="zh-CN" altLang="zh-CN" sz="1400" dirty="0"/>
              <a:t>轴缩放比例为</a:t>
            </a:r>
            <a:r>
              <a:rPr lang="en-US" altLang="zh-CN" sz="1400" dirty="0"/>
              <a:t>90%</a:t>
            </a:r>
            <a:r>
              <a:rPr lang="zh-CN" altLang="zh-CN" sz="1400" dirty="0"/>
              <a:t>，选择相对缩放中心为右下角，副本为</a:t>
            </a:r>
            <a:r>
              <a:rPr lang="en-US" altLang="zh-CN" sz="1400" dirty="0"/>
              <a:t>200</a:t>
            </a:r>
            <a:r>
              <a:rPr lang="zh-CN" altLang="zh-CN" sz="1400" dirty="0"/>
              <a:t>，最后单击“应用”按钮完成效果如图</a:t>
            </a:r>
            <a:r>
              <a:rPr lang="en-US" altLang="zh-CN" sz="1400" dirty="0"/>
              <a:t>2-98</a:t>
            </a:r>
            <a:r>
              <a:rPr lang="zh-CN" altLang="zh-CN" sz="1400" dirty="0"/>
              <a:t>所示。</a:t>
            </a:r>
            <a:endParaRPr lang="zh-CN" altLang="en-US" sz="1400" dirty="0"/>
          </a:p>
        </p:txBody>
      </p:sp>
      <p:grpSp>
        <p:nvGrpSpPr>
          <p:cNvPr id="14" name="画布 260"/>
          <p:cNvGrpSpPr>
            <a:grpSpLocks/>
          </p:cNvGrpSpPr>
          <p:nvPr/>
        </p:nvGrpSpPr>
        <p:grpSpPr bwMode="auto">
          <a:xfrm>
            <a:off x="1323250" y="2735055"/>
            <a:ext cx="1625934" cy="1036776"/>
            <a:chOff x="0" y="0"/>
            <a:chExt cx="24066" cy="14382"/>
          </a:xfrm>
        </p:grpSpPr>
        <p:sp>
          <p:nvSpPr>
            <p:cNvPr id="15" name="AutoShape 8"/>
            <p:cNvSpPr>
              <a:spLocks noChangeAspect="1" noChangeArrowheads="1"/>
            </p:cNvSpPr>
            <p:nvPr/>
          </p:nvSpPr>
          <p:spPr bwMode="auto">
            <a:xfrm>
              <a:off x="0" y="0"/>
              <a:ext cx="24066" cy="143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文本框 3"/>
            <p:cNvSpPr txBox="1">
              <a:spLocks noChangeArrowheads="1"/>
            </p:cNvSpPr>
            <p:nvPr/>
          </p:nvSpPr>
          <p:spPr bwMode="auto">
            <a:xfrm>
              <a:off x="9590" y="11324"/>
              <a:ext cx="6669" cy="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1" name="图片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9" y="0"/>
              <a:ext cx="23713" cy="113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画布 266"/>
          <p:cNvGrpSpPr>
            <a:grpSpLocks/>
          </p:cNvGrpSpPr>
          <p:nvPr/>
        </p:nvGrpSpPr>
        <p:grpSpPr bwMode="auto">
          <a:xfrm>
            <a:off x="3218855" y="2706332"/>
            <a:ext cx="1552856" cy="1065499"/>
            <a:chOff x="0" y="0"/>
            <a:chExt cx="13036" cy="15240"/>
          </a:xfrm>
        </p:grpSpPr>
        <p:sp>
          <p:nvSpPr>
            <p:cNvPr id="18" name="AutoShape 4"/>
            <p:cNvSpPr>
              <a:spLocks noChangeAspect="1" noChangeArrowheads="1"/>
            </p:cNvSpPr>
            <p:nvPr/>
          </p:nvSpPr>
          <p:spPr bwMode="auto">
            <a:xfrm>
              <a:off x="0" y="0"/>
              <a:ext cx="13036" cy="152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97" name="图片 26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0" y="0"/>
              <a:ext cx="12680" cy="12001"/>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269"/>
            <p:cNvSpPr txBox="1">
              <a:spLocks noChangeArrowheads="1"/>
            </p:cNvSpPr>
            <p:nvPr/>
          </p:nvSpPr>
          <p:spPr bwMode="auto">
            <a:xfrm>
              <a:off x="4178" y="12001"/>
              <a:ext cx="6670" cy="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0"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1" name="Rectangle 11"/>
          <p:cNvSpPr>
            <a:spLocks noChangeArrowheads="1"/>
          </p:cNvSpPr>
          <p:nvPr/>
        </p:nvSpPr>
        <p:spPr bwMode="auto">
          <a:xfrm>
            <a:off x="0" y="18954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Rectangle 13"/>
          <p:cNvSpPr>
            <a:spLocks noChangeArrowheads="1"/>
          </p:cNvSpPr>
          <p:nvPr/>
        </p:nvSpPr>
        <p:spPr bwMode="auto">
          <a:xfrm>
            <a:off x="0" y="34194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TextBox 22"/>
          <p:cNvSpPr txBox="1"/>
          <p:nvPr/>
        </p:nvSpPr>
        <p:spPr>
          <a:xfrm>
            <a:off x="1178503" y="3771831"/>
            <a:ext cx="10997301" cy="1815882"/>
          </a:xfrm>
          <a:prstGeom prst="rect">
            <a:avLst/>
          </a:prstGeom>
          <a:noFill/>
        </p:spPr>
        <p:txBody>
          <a:bodyPr wrap="square" rtlCol="0">
            <a:spAutoFit/>
          </a:bodyPr>
          <a:lstStyle/>
          <a:p>
            <a:r>
              <a:rPr lang="en-US" altLang="zh-CN" sz="1400" b="1" dirty="0"/>
              <a:t>2</a:t>
            </a:r>
            <a:r>
              <a:rPr lang="zh-CN" altLang="zh-CN" sz="1400" b="1" dirty="0"/>
              <a:t>、对象的镜像</a:t>
            </a:r>
            <a:endParaRPr lang="zh-CN" altLang="zh-CN" sz="1400" dirty="0"/>
          </a:p>
          <a:p>
            <a:r>
              <a:rPr lang="zh-CN" altLang="zh-CN" sz="1400" dirty="0"/>
              <a:t>镜像对象的方法有</a:t>
            </a:r>
            <a:r>
              <a:rPr lang="en-US" altLang="zh-CN" sz="1400" dirty="0"/>
              <a:t>3</a:t>
            </a:r>
            <a:r>
              <a:rPr lang="zh-CN" altLang="zh-CN" sz="1400" dirty="0"/>
              <a:t>种。</a:t>
            </a:r>
          </a:p>
          <a:p>
            <a:r>
              <a:rPr lang="zh-CN" altLang="zh-CN" sz="1400" dirty="0"/>
              <a:t>第</a:t>
            </a:r>
            <a:r>
              <a:rPr lang="en-US" altLang="zh-CN" sz="1400" dirty="0"/>
              <a:t>1</a:t>
            </a:r>
            <a:r>
              <a:rPr lang="zh-CN" altLang="zh-CN" sz="1400" dirty="0"/>
              <a:t>种：选中对象，按住</a:t>
            </a:r>
            <a:r>
              <a:rPr lang="en-US" altLang="zh-CN" sz="1400" dirty="0"/>
              <a:t>Ctrl</a:t>
            </a:r>
            <a:r>
              <a:rPr lang="zh-CN" altLang="zh-CN" sz="1400" dirty="0"/>
              <a:t>键同时按住鼠标左键在锚点上进行拖动，松开鼠标完成镜像操作，向上或向下拖动为垂直镜像；向左或向右拖动为水平镜像。</a:t>
            </a:r>
          </a:p>
          <a:p>
            <a:r>
              <a:rPr lang="zh-CN" altLang="zh-CN" sz="1400" dirty="0"/>
              <a:t>第</a:t>
            </a:r>
            <a:r>
              <a:rPr lang="en-US" altLang="zh-CN" sz="1400" dirty="0"/>
              <a:t>2</a:t>
            </a:r>
            <a:r>
              <a:rPr lang="zh-CN" altLang="zh-CN" sz="1400" dirty="0"/>
              <a:t>种：选中对象，然后在属性面板上单击“水平镜像”按钮</a:t>
            </a:r>
            <a:r>
              <a:rPr lang="en-US" altLang="zh-CN" sz="1400" dirty="0"/>
              <a:t> </a:t>
            </a:r>
            <a:r>
              <a:rPr lang="zh-CN" altLang="zh-CN" sz="1400" dirty="0"/>
              <a:t>或“垂直镜像”</a:t>
            </a:r>
            <a:r>
              <a:rPr lang="en-US" altLang="zh-CN" sz="1400" dirty="0"/>
              <a:t> </a:t>
            </a:r>
            <a:r>
              <a:rPr lang="zh-CN" altLang="zh-CN" sz="1400" dirty="0"/>
              <a:t>进行操作。</a:t>
            </a:r>
          </a:p>
          <a:p>
            <a:r>
              <a:rPr lang="zh-CN" altLang="zh-CN" sz="1400" dirty="0"/>
              <a:t>第</a:t>
            </a:r>
            <a:r>
              <a:rPr lang="en-US" altLang="zh-CN" sz="1400" dirty="0"/>
              <a:t>3</a:t>
            </a:r>
            <a:r>
              <a:rPr lang="zh-CN" altLang="zh-CN" sz="1400" dirty="0"/>
              <a:t>种：选中对象，然后执行“对象</a:t>
            </a:r>
            <a:r>
              <a:rPr lang="en-US" altLang="zh-CN" sz="1400" dirty="0"/>
              <a:t>\</a:t>
            </a:r>
            <a:r>
              <a:rPr lang="zh-CN" altLang="zh-CN" sz="1400" dirty="0"/>
              <a:t>变换</a:t>
            </a:r>
            <a:r>
              <a:rPr lang="en-US" altLang="zh-CN" sz="1400" dirty="0"/>
              <a:t>\</a:t>
            </a:r>
            <a:r>
              <a:rPr lang="zh-CN" altLang="zh-CN" sz="1400" dirty="0"/>
              <a:t>缩放和镜像”菜单命令，打开“变换”面板，再选择相对中心，接着单击“水平镜像”按钮</a:t>
            </a:r>
            <a:r>
              <a:rPr lang="en-US" altLang="zh-CN" sz="1400" dirty="0"/>
              <a:t> </a:t>
            </a:r>
            <a:r>
              <a:rPr lang="zh-CN" altLang="zh-CN" sz="1400" dirty="0"/>
              <a:t>或“垂直镜像”按钮</a:t>
            </a:r>
            <a:r>
              <a:rPr lang="en-US" altLang="zh-CN" sz="1400" dirty="0"/>
              <a:t> </a:t>
            </a:r>
            <a:r>
              <a:rPr lang="zh-CN" altLang="zh-CN" sz="1400" dirty="0"/>
              <a:t>进行操作。如图</a:t>
            </a:r>
            <a:r>
              <a:rPr lang="en-US" altLang="zh-CN" sz="1400" dirty="0"/>
              <a:t>2-99</a:t>
            </a:r>
            <a:r>
              <a:rPr lang="zh-CN" altLang="zh-CN" sz="1400" dirty="0"/>
              <a:t>所示以</a:t>
            </a:r>
            <a:r>
              <a:rPr lang="en-US" altLang="zh-CN" sz="1400" dirty="0"/>
              <a:t>90</a:t>
            </a:r>
            <a:r>
              <a:rPr lang="zh-CN" altLang="zh-CN" sz="1400" dirty="0"/>
              <a:t>度圆弧为例，将“水平镜像”和“垂直镜像”按钮同时按下，以图形中心为相对中心点，单击应用按钮效果如图</a:t>
            </a:r>
            <a:r>
              <a:rPr lang="en-US" altLang="zh-CN" sz="1400" dirty="0"/>
              <a:t>2-100</a:t>
            </a:r>
            <a:r>
              <a:rPr lang="zh-CN" altLang="zh-CN" sz="1400" dirty="0"/>
              <a:t>所示。</a:t>
            </a:r>
            <a:endParaRPr lang="zh-CN" altLang="en-US" sz="1400" dirty="0"/>
          </a:p>
        </p:txBody>
      </p:sp>
      <p:grpSp>
        <p:nvGrpSpPr>
          <p:cNvPr id="24" name="画布 306"/>
          <p:cNvGrpSpPr>
            <a:grpSpLocks/>
          </p:cNvGrpSpPr>
          <p:nvPr/>
        </p:nvGrpSpPr>
        <p:grpSpPr bwMode="auto">
          <a:xfrm>
            <a:off x="5171455" y="2562154"/>
            <a:ext cx="2160240" cy="1478252"/>
            <a:chOff x="0" y="0"/>
            <a:chExt cx="28416" cy="21526"/>
          </a:xfrm>
        </p:grpSpPr>
        <p:sp>
          <p:nvSpPr>
            <p:cNvPr id="42" name="AutoShape 21"/>
            <p:cNvSpPr>
              <a:spLocks noChangeAspect="1" noChangeArrowheads="1"/>
            </p:cNvSpPr>
            <p:nvPr/>
          </p:nvSpPr>
          <p:spPr bwMode="auto">
            <a:xfrm>
              <a:off x="0" y="0"/>
              <a:ext cx="28416" cy="215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94" name="图片 27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0" y="0"/>
              <a:ext cx="28057" cy="18097"/>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278"/>
            <p:cNvSpPr txBox="1">
              <a:spLocks noChangeArrowheads="1"/>
            </p:cNvSpPr>
            <p:nvPr/>
          </p:nvSpPr>
          <p:spPr bwMode="auto">
            <a:xfrm>
              <a:off x="8224" y="18097"/>
              <a:ext cx="6001" cy="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2-99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4" name="画布 309"/>
          <p:cNvGrpSpPr>
            <a:grpSpLocks/>
          </p:cNvGrpSpPr>
          <p:nvPr/>
        </p:nvGrpSpPr>
        <p:grpSpPr bwMode="auto">
          <a:xfrm>
            <a:off x="7611343" y="2605047"/>
            <a:ext cx="960438" cy="1228725"/>
            <a:chOff x="0" y="0"/>
            <a:chExt cx="9601" cy="12287"/>
          </a:xfrm>
        </p:grpSpPr>
        <p:sp>
          <p:nvSpPr>
            <p:cNvPr id="45" name="AutoShape 17"/>
            <p:cNvSpPr>
              <a:spLocks noChangeAspect="1" noChangeArrowheads="1"/>
            </p:cNvSpPr>
            <p:nvPr/>
          </p:nvSpPr>
          <p:spPr bwMode="auto">
            <a:xfrm>
              <a:off x="0" y="0"/>
              <a:ext cx="9601" cy="122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92" name="图片 28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59"/>
              <a:ext cx="9245" cy="8954"/>
            </a:xfrm>
            <a:prstGeom prst="rect">
              <a:avLst/>
            </a:prstGeom>
            <a:noFill/>
            <a:extLst>
              <a:ext uri="{909E8E84-426E-40DD-AFC4-6F175D3DCCD1}">
                <a14:hiddenFill xmlns:a14="http://schemas.microsoft.com/office/drawing/2010/main">
                  <a:solidFill>
                    <a:srgbClr val="FFFFFF"/>
                  </a:solidFill>
                </a14:hiddenFill>
              </a:ext>
            </a:extLst>
          </p:spPr>
        </p:pic>
        <p:sp>
          <p:nvSpPr>
            <p:cNvPr id="46" name="文本框 282"/>
            <p:cNvSpPr txBox="1">
              <a:spLocks noChangeArrowheads="1"/>
            </p:cNvSpPr>
            <p:nvPr/>
          </p:nvSpPr>
          <p:spPr bwMode="auto">
            <a:xfrm>
              <a:off x="2429" y="9313"/>
              <a:ext cx="6816" cy="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48"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9" name="Rectangle 24"/>
          <p:cNvSpPr>
            <a:spLocks noChangeArrowheads="1"/>
          </p:cNvSpPr>
          <p:nvPr/>
        </p:nvSpPr>
        <p:spPr bwMode="auto">
          <a:xfrm>
            <a:off x="0" y="26098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0" name="Rectangle 26"/>
          <p:cNvSpPr>
            <a:spLocks noChangeArrowheads="1"/>
          </p:cNvSpPr>
          <p:nvPr/>
        </p:nvSpPr>
        <p:spPr bwMode="auto">
          <a:xfrm>
            <a:off x="0" y="38385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 name="TextBox 50"/>
          <p:cNvSpPr txBox="1"/>
          <p:nvPr/>
        </p:nvSpPr>
        <p:spPr>
          <a:xfrm>
            <a:off x="1220073" y="5579367"/>
            <a:ext cx="10424678" cy="307777"/>
          </a:xfrm>
          <a:prstGeom prst="rect">
            <a:avLst/>
          </a:prstGeom>
          <a:noFill/>
        </p:spPr>
        <p:txBody>
          <a:bodyPr wrap="square" rtlCol="0">
            <a:spAutoFit/>
          </a:bodyPr>
          <a:lstStyle/>
          <a:p>
            <a:r>
              <a:rPr lang="zh-CN" altLang="zh-CN" sz="1400" dirty="0"/>
              <a:t>选择图</a:t>
            </a:r>
            <a:r>
              <a:rPr lang="en-US" altLang="zh-CN" sz="1400" dirty="0"/>
              <a:t>2-100</a:t>
            </a:r>
            <a:r>
              <a:rPr lang="zh-CN" altLang="zh-CN" sz="1400" dirty="0"/>
              <a:t>图形形状，仅按下“水平镜像”按钮，以图形右中为中心点，单击应用后效果如图</a:t>
            </a:r>
            <a:r>
              <a:rPr lang="en-US" altLang="zh-CN" sz="1400" dirty="0"/>
              <a:t>2-101</a:t>
            </a:r>
            <a:r>
              <a:rPr lang="zh-CN" altLang="zh-CN" sz="1400" dirty="0"/>
              <a:t>所示。</a:t>
            </a:r>
            <a:endParaRPr lang="zh-CN" altLang="en-US" sz="1400" dirty="0"/>
          </a:p>
        </p:txBody>
      </p:sp>
      <p:sp>
        <p:nvSpPr>
          <p:cNvPr id="52" name="Rectangle 31"/>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3" name="画布 310"/>
          <p:cNvGrpSpPr>
            <a:grpSpLocks/>
          </p:cNvGrpSpPr>
          <p:nvPr/>
        </p:nvGrpSpPr>
        <p:grpSpPr bwMode="auto">
          <a:xfrm>
            <a:off x="8714927" y="2656173"/>
            <a:ext cx="2368422" cy="1384233"/>
            <a:chOff x="0" y="0"/>
            <a:chExt cx="32702" cy="21812"/>
          </a:xfrm>
        </p:grpSpPr>
        <p:sp>
          <p:nvSpPr>
            <p:cNvPr id="54" name="AutoShape 30"/>
            <p:cNvSpPr>
              <a:spLocks noChangeAspect="1" noChangeArrowheads="1"/>
            </p:cNvSpPr>
            <p:nvPr/>
          </p:nvSpPr>
          <p:spPr bwMode="auto">
            <a:xfrm>
              <a:off x="0" y="0"/>
              <a:ext cx="32702" cy="2181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90" name="图片 28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9" y="0"/>
              <a:ext cx="32347" cy="18859"/>
            </a:xfrm>
            <a:prstGeom prst="rect">
              <a:avLst/>
            </a:prstGeom>
            <a:noFill/>
            <a:extLst>
              <a:ext uri="{909E8E84-426E-40DD-AFC4-6F175D3DCCD1}">
                <a14:hiddenFill xmlns:a14="http://schemas.microsoft.com/office/drawing/2010/main">
                  <a:solidFill>
                    <a:srgbClr val="FFFFFF"/>
                  </a:solidFill>
                </a14:hiddenFill>
              </a:ext>
            </a:extLst>
          </p:spPr>
        </p:pic>
        <p:sp>
          <p:nvSpPr>
            <p:cNvPr id="55" name="文本框 288"/>
            <p:cNvSpPr txBox="1">
              <a:spLocks noChangeArrowheads="1"/>
            </p:cNvSpPr>
            <p:nvPr/>
          </p:nvSpPr>
          <p:spPr bwMode="auto">
            <a:xfrm>
              <a:off x="12679" y="18859"/>
              <a:ext cx="7144" cy="2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6" name="Rectangle 33"/>
          <p:cNvSpPr>
            <a:spLocks noChangeArrowheads="1"/>
          </p:cNvSpPr>
          <p:nvPr/>
        </p:nvSpPr>
        <p:spPr bwMode="auto">
          <a:xfrm>
            <a:off x="0" y="26384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61677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backgroundMark x1="527" y1="782" x2="99912" y2="156"/>
                      </a14:backgroundRemoval>
                    </a14:imgEffect>
                  </a14:imgLayer>
                </a14:imgProps>
              </a:ext>
              <a:ext uri="{28A0092B-C50C-407E-A947-70E740481C1C}">
                <a14:useLocalDpi xmlns:a14="http://schemas.microsoft.com/office/drawing/2010/main" val="0"/>
              </a:ext>
            </a:extLst>
          </a:blip>
          <a:stretch>
            <a:fillRect/>
          </a:stretch>
        </p:blipFill>
        <p:spPr>
          <a:xfrm>
            <a:off x="0" y="0"/>
            <a:ext cx="12198349" cy="6858000"/>
          </a:xfrm>
          <a:prstGeom prst="rect">
            <a:avLst/>
          </a:prstGeom>
        </p:spPr>
      </p:pic>
      <p:sp>
        <p:nvSpPr>
          <p:cNvPr id="2" name="TextBox 1"/>
          <p:cNvSpPr txBox="1"/>
          <p:nvPr/>
        </p:nvSpPr>
        <p:spPr>
          <a:xfrm>
            <a:off x="3709844" y="2060848"/>
            <a:ext cx="877163" cy="369332"/>
          </a:xfrm>
          <a:prstGeom prst="rect">
            <a:avLst/>
          </a:prstGeom>
          <a:noFill/>
        </p:spPr>
        <p:txBody>
          <a:bodyPr wrap="none" rtlCol="0">
            <a:spAutoFit/>
          </a:bodyPr>
          <a:lstStyle/>
          <a:p>
            <a:r>
              <a:rPr lang="zh-CN" altLang="en-US" dirty="0" smtClean="0"/>
              <a:t>第一节</a:t>
            </a:r>
            <a:endParaRPr lang="zh-CN" altLang="en-US" dirty="0"/>
          </a:p>
        </p:txBody>
      </p:sp>
      <p:sp>
        <p:nvSpPr>
          <p:cNvPr id="4" name="TextBox 3"/>
          <p:cNvSpPr txBox="1"/>
          <p:nvPr/>
        </p:nvSpPr>
        <p:spPr>
          <a:xfrm>
            <a:off x="3722911" y="3059668"/>
            <a:ext cx="877163" cy="369332"/>
          </a:xfrm>
          <a:prstGeom prst="rect">
            <a:avLst/>
          </a:prstGeom>
          <a:noFill/>
        </p:spPr>
        <p:txBody>
          <a:bodyPr wrap="none" rtlCol="0">
            <a:spAutoFit/>
          </a:bodyPr>
          <a:lstStyle/>
          <a:p>
            <a:r>
              <a:rPr lang="zh-CN" altLang="en-US" dirty="0" smtClean="0"/>
              <a:t>第二节</a:t>
            </a:r>
            <a:endParaRPr lang="zh-CN" altLang="en-US" dirty="0"/>
          </a:p>
        </p:txBody>
      </p:sp>
      <p:sp>
        <p:nvSpPr>
          <p:cNvPr id="6" name="TextBox 5"/>
          <p:cNvSpPr txBox="1"/>
          <p:nvPr/>
        </p:nvSpPr>
        <p:spPr>
          <a:xfrm>
            <a:off x="3781852" y="4005064"/>
            <a:ext cx="877163" cy="369332"/>
          </a:xfrm>
          <a:prstGeom prst="rect">
            <a:avLst/>
          </a:prstGeom>
          <a:noFill/>
        </p:spPr>
        <p:txBody>
          <a:bodyPr wrap="none" rtlCol="0">
            <a:spAutoFit/>
          </a:bodyPr>
          <a:lstStyle/>
          <a:p>
            <a:r>
              <a:rPr lang="zh-CN" altLang="en-US" dirty="0" smtClean="0"/>
              <a:t>第三节</a:t>
            </a:r>
            <a:endParaRPr lang="zh-CN" altLang="en-US" dirty="0"/>
          </a:p>
        </p:txBody>
      </p:sp>
      <p:sp>
        <p:nvSpPr>
          <p:cNvPr id="7" name="TextBox 6"/>
          <p:cNvSpPr txBox="1"/>
          <p:nvPr/>
        </p:nvSpPr>
        <p:spPr>
          <a:xfrm>
            <a:off x="5811143" y="2060848"/>
            <a:ext cx="1622560" cy="369332"/>
          </a:xfrm>
          <a:prstGeom prst="rect">
            <a:avLst/>
          </a:prstGeom>
          <a:noFill/>
        </p:spPr>
        <p:txBody>
          <a:bodyPr wrap="none" rtlCol="0">
            <a:spAutoFit/>
          </a:bodyPr>
          <a:lstStyle/>
          <a:p>
            <a:r>
              <a:rPr lang="zh-CN" altLang="zh-CN" dirty="0"/>
              <a:t>绘制手机外观 </a:t>
            </a:r>
            <a:endParaRPr lang="zh-CN" altLang="en-US" dirty="0"/>
          </a:p>
        </p:txBody>
      </p:sp>
      <p:sp>
        <p:nvSpPr>
          <p:cNvPr id="8" name="TextBox 7"/>
          <p:cNvSpPr txBox="1"/>
          <p:nvPr/>
        </p:nvSpPr>
        <p:spPr>
          <a:xfrm>
            <a:off x="5811143" y="3054151"/>
            <a:ext cx="1569660" cy="369332"/>
          </a:xfrm>
          <a:prstGeom prst="rect">
            <a:avLst/>
          </a:prstGeom>
          <a:noFill/>
        </p:spPr>
        <p:txBody>
          <a:bodyPr wrap="none" rtlCol="0">
            <a:spAutoFit/>
          </a:bodyPr>
          <a:lstStyle/>
          <a:p>
            <a:r>
              <a:rPr lang="zh-CN" altLang="zh-CN" dirty="0"/>
              <a:t>梦幻壁纸设计</a:t>
            </a:r>
            <a:endParaRPr lang="zh-CN" altLang="en-US" dirty="0"/>
          </a:p>
        </p:txBody>
      </p:sp>
      <p:sp>
        <p:nvSpPr>
          <p:cNvPr id="9" name="TextBox 8"/>
          <p:cNvSpPr txBox="1"/>
          <p:nvPr/>
        </p:nvSpPr>
        <p:spPr>
          <a:xfrm>
            <a:off x="5840467" y="4016352"/>
            <a:ext cx="1569660" cy="369332"/>
          </a:xfrm>
          <a:prstGeom prst="rect">
            <a:avLst/>
          </a:prstGeom>
          <a:noFill/>
        </p:spPr>
        <p:txBody>
          <a:bodyPr wrap="none" rtlCol="0">
            <a:spAutoFit/>
          </a:bodyPr>
          <a:lstStyle/>
          <a:p>
            <a:r>
              <a:rPr lang="zh-CN" altLang="zh-CN" dirty="0"/>
              <a:t>手机图标设计</a:t>
            </a:r>
            <a:endParaRPr lang="zh-CN" altLang="en-US" dirty="0"/>
          </a:p>
        </p:txBody>
      </p:sp>
      <p:sp>
        <p:nvSpPr>
          <p:cNvPr id="3" name="TextBox 2"/>
          <p:cNvSpPr txBox="1"/>
          <p:nvPr/>
        </p:nvSpPr>
        <p:spPr>
          <a:xfrm>
            <a:off x="10347647" y="620688"/>
            <a:ext cx="1296144" cy="1015663"/>
          </a:xfrm>
          <a:prstGeom prst="rect">
            <a:avLst/>
          </a:prstGeom>
          <a:noFill/>
        </p:spPr>
        <p:txBody>
          <a:bodyPr wrap="square" rtlCol="0">
            <a:spAutoFit/>
          </a:bodyPr>
          <a:lstStyle/>
          <a:p>
            <a:pPr algn="ctr"/>
            <a:r>
              <a:rPr lang="zh-CN" altLang="en-US" sz="2400" b="1" dirty="0" smtClean="0">
                <a:solidFill>
                  <a:schemeClr val="bg1"/>
                </a:solidFill>
              </a:rPr>
              <a:t>项目二</a:t>
            </a:r>
            <a:endParaRPr lang="en-US" altLang="zh-CN" sz="2400" b="1" dirty="0" smtClean="0">
              <a:solidFill>
                <a:schemeClr val="bg1"/>
              </a:solidFill>
            </a:endParaRPr>
          </a:p>
          <a:p>
            <a:pPr algn="ctr"/>
            <a:r>
              <a:rPr lang="zh-CN" altLang="zh-CN" b="1" dirty="0"/>
              <a:t>绘制和编辑图形</a:t>
            </a:r>
            <a:endParaRPr lang="zh-CN" altLang="en-US" b="1" dirty="0"/>
          </a:p>
        </p:txBody>
      </p:sp>
    </p:spTree>
    <p:extLst>
      <p:ext uri="{BB962C8B-B14F-4D97-AF65-F5344CB8AC3E}">
        <p14:creationId xmlns:p14="http://schemas.microsoft.com/office/powerpoint/2010/main" val="27734704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0543" y="908720"/>
            <a:ext cx="11593288" cy="1600438"/>
          </a:xfrm>
          <a:prstGeom prst="rect">
            <a:avLst/>
          </a:prstGeom>
          <a:noFill/>
        </p:spPr>
        <p:txBody>
          <a:bodyPr wrap="square" rtlCol="0">
            <a:spAutoFit/>
          </a:bodyPr>
          <a:lstStyle/>
          <a:p>
            <a:r>
              <a:rPr lang="en-US" altLang="zh-CN" sz="1400" b="1" dirty="0"/>
              <a:t>3</a:t>
            </a:r>
            <a:r>
              <a:rPr lang="zh-CN" altLang="zh-CN" sz="1400" b="1" dirty="0"/>
              <a:t>、对象的移动</a:t>
            </a:r>
            <a:endParaRPr lang="zh-CN" altLang="zh-CN" sz="1400" dirty="0"/>
          </a:p>
          <a:p>
            <a:r>
              <a:rPr lang="zh-CN" altLang="zh-CN" sz="1400" dirty="0"/>
              <a:t>移动对象的方法有</a:t>
            </a:r>
            <a:r>
              <a:rPr lang="en-US" altLang="zh-CN" sz="1400" dirty="0"/>
              <a:t>3</a:t>
            </a:r>
            <a:r>
              <a:rPr lang="zh-CN" altLang="zh-CN" sz="1400" dirty="0"/>
              <a:t>种。</a:t>
            </a:r>
          </a:p>
          <a:p>
            <a:r>
              <a:rPr lang="zh-CN" altLang="zh-CN" sz="1400" dirty="0"/>
              <a:t>第</a:t>
            </a:r>
            <a:r>
              <a:rPr lang="en-US" altLang="zh-CN" sz="1400" dirty="0"/>
              <a:t>1</a:t>
            </a:r>
            <a:r>
              <a:rPr lang="zh-CN" altLang="zh-CN" sz="1400" dirty="0"/>
              <a:t>种用“选择工具”进行移动。</a:t>
            </a:r>
          </a:p>
          <a:p>
            <a:r>
              <a:rPr lang="zh-CN" altLang="zh-CN" sz="1400" dirty="0"/>
              <a:t>第</a:t>
            </a:r>
            <a:r>
              <a:rPr lang="en-US" altLang="zh-CN" sz="1400" dirty="0"/>
              <a:t>2</a:t>
            </a:r>
            <a:r>
              <a:rPr lang="zh-CN" altLang="zh-CN" sz="1400" dirty="0"/>
              <a:t>种用选中对象后用方向键进行微调。</a:t>
            </a:r>
          </a:p>
          <a:p>
            <a:r>
              <a:rPr lang="zh-CN" altLang="zh-CN" sz="1400" dirty="0"/>
              <a:t>对于前两种方法我们不再详述，下面介绍第</a:t>
            </a:r>
            <a:r>
              <a:rPr lang="en-US" altLang="zh-CN" sz="1400" dirty="0"/>
              <a:t>3</a:t>
            </a:r>
            <a:r>
              <a:rPr lang="zh-CN" altLang="zh-CN" sz="1400" dirty="0"/>
              <a:t>种方法。</a:t>
            </a:r>
          </a:p>
          <a:p>
            <a:r>
              <a:rPr lang="zh-CN" altLang="zh-CN" sz="1400" dirty="0"/>
              <a:t>选中对象，然后执行“ 对象</a:t>
            </a:r>
            <a:r>
              <a:rPr lang="en-US" altLang="zh-CN" sz="1400" dirty="0"/>
              <a:t>\</a:t>
            </a:r>
            <a:r>
              <a:rPr lang="zh-CN" altLang="zh-CN" sz="1400" dirty="0"/>
              <a:t>变换</a:t>
            </a:r>
            <a:r>
              <a:rPr lang="en-US" altLang="zh-CN" sz="1400" dirty="0"/>
              <a:t>\</a:t>
            </a:r>
            <a:r>
              <a:rPr lang="zh-CN" altLang="zh-CN" sz="1400" dirty="0"/>
              <a:t>位置”菜单命令，打开“变换”面板，接着在</a:t>
            </a:r>
            <a:r>
              <a:rPr lang="en-US" altLang="zh-CN" sz="1400" dirty="0"/>
              <a:t>x</a:t>
            </a:r>
            <a:r>
              <a:rPr lang="zh-CN" altLang="zh-CN" sz="1400" dirty="0"/>
              <a:t>轴和</a:t>
            </a:r>
            <a:r>
              <a:rPr lang="en-US" altLang="zh-CN" sz="1400" dirty="0"/>
              <a:t>y</a:t>
            </a:r>
            <a:r>
              <a:rPr lang="zh-CN" altLang="zh-CN" sz="1400" dirty="0"/>
              <a:t>轴后面的文本框中输入数值，再选择移动的相对位置，最后单击“应用”按钮如图</a:t>
            </a:r>
            <a:r>
              <a:rPr lang="en-US" altLang="zh-CN" sz="1400" dirty="0"/>
              <a:t>2-102</a:t>
            </a:r>
            <a:r>
              <a:rPr lang="zh-CN" altLang="zh-CN" sz="1400" dirty="0"/>
              <a:t>所示，完成效果图如图</a:t>
            </a:r>
            <a:r>
              <a:rPr lang="en-US" altLang="zh-CN" sz="1400" dirty="0"/>
              <a:t>2-103</a:t>
            </a:r>
            <a:r>
              <a:rPr lang="zh-CN" altLang="zh-CN" sz="1400" dirty="0"/>
              <a:t>所示。</a:t>
            </a:r>
            <a:endParaRPr lang="zh-CN" altLang="en-US" sz="1400" dirty="0"/>
          </a:p>
        </p:txBody>
      </p:sp>
      <p:grpSp>
        <p:nvGrpSpPr>
          <p:cNvPr id="3" name="画布 313"/>
          <p:cNvGrpSpPr>
            <a:grpSpLocks/>
          </p:cNvGrpSpPr>
          <p:nvPr/>
        </p:nvGrpSpPr>
        <p:grpSpPr bwMode="auto">
          <a:xfrm>
            <a:off x="456765" y="2547529"/>
            <a:ext cx="1490869" cy="1323274"/>
            <a:chOff x="0" y="0"/>
            <a:chExt cx="21475" cy="21145"/>
          </a:xfrm>
        </p:grpSpPr>
        <p:sp>
          <p:nvSpPr>
            <p:cNvPr id="4" name="AutoShape 8"/>
            <p:cNvSpPr>
              <a:spLocks noChangeAspect="1" noChangeArrowheads="1"/>
            </p:cNvSpPr>
            <p:nvPr/>
          </p:nvSpPr>
          <p:spPr bwMode="auto">
            <a:xfrm>
              <a:off x="0" y="0"/>
              <a:ext cx="21475" cy="21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88" name="图片 19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9" y="0"/>
              <a:ext cx="21121" cy="1757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198"/>
            <p:cNvSpPr txBox="1">
              <a:spLocks noChangeArrowheads="1"/>
            </p:cNvSpPr>
            <p:nvPr/>
          </p:nvSpPr>
          <p:spPr bwMode="auto">
            <a:xfrm>
              <a:off x="7855" y="18192"/>
              <a:ext cx="7051" cy="2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6" name="画布 292"/>
          <p:cNvGrpSpPr>
            <a:grpSpLocks/>
          </p:cNvGrpSpPr>
          <p:nvPr/>
        </p:nvGrpSpPr>
        <p:grpSpPr bwMode="auto">
          <a:xfrm>
            <a:off x="2354759" y="2547529"/>
            <a:ext cx="749175" cy="1323274"/>
            <a:chOff x="0" y="0"/>
            <a:chExt cx="7524" cy="19621"/>
          </a:xfrm>
        </p:grpSpPr>
        <p:sp>
          <p:nvSpPr>
            <p:cNvPr id="7" name="AutoShape 4"/>
            <p:cNvSpPr>
              <a:spLocks noChangeAspect="1" noChangeArrowheads="1"/>
            </p:cNvSpPr>
            <p:nvPr/>
          </p:nvSpPr>
          <p:spPr bwMode="auto">
            <a:xfrm>
              <a:off x="0" y="0"/>
              <a:ext cx="7524" cy="196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86"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 y="0"/>
              <a:ext cx="4465" cy="1733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6"/>
            <p:cNvSpPr txBox="1">
              <a:spLocks noChangeArrowheads="1"/>
            </p:cNvSpPr>
            <p:nvPr/>
          </p:nvSpPr>
          <p:spPr bwMode="auto">
            <a:xfrm>
              <a:off x="359" y="16573"/>
              <a:ext cx="7132" cy="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9"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11"/>
          <p:cNvSpPr>
            <a:spLocks noChangeArrowheads="1"/>
          </p:cNvSpPr>
          <p:nvPr/>
        </p:nvSpPr>
        <p:spPr bwMode="auto">
          <a:xfrm>
            <a:off x="0" y="25717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13"/>
          <p:cNvSpPr>
            <a:spLocks noChangeArrowheads="1"/>
          </p:cNvSpPr>
          <p:nvPr/>
        </p:nvSpPr>
        <p:spPr bwMode="auto">
          <a:xfrm>
            <a:off x="0" y="45339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TextBox 11"/>
          <p:cNvSpPr txBox="1"/>
          <p:nvPr/>
        </p:nvSpPr>
        <p:spPr>
          <a:xfrm>
            <a:off x="456765" y="4056846"/>
            <a:ext cx="11017224" cy="1384995"/>
          </a:xfrm>
          <a:prstGeom prst="rect">
            <a:avLst/>
          </a:prstGeom>
          <a:noFill/>
        </p:spPr>
        <p:txBody>
          <a:bodyPr wrap="square" rtlCol="0">
            <a:spAutoFit/>
          </a:bodyPr>
          <a:lstStyle/>
          <a:p>
            <a:r>
              <a:rPr lang="en-US" altLang="zh-CN" sz="1400" b="1" dirty="0"/>
              <a:t>4</a:t>
            </a:r>
            <a:r>
              <a:rPr lang="zh-CN" altLang="zh-CN" sz="1400" b="1" dirty="0"/>
              <a:t>、对象的旋转</a:t>
            </a:r>
            <a:endParaRPr lang="zh-CN" altLang="zh-CN" sz="1400" dirty="0"/>
          </a:p>
          <a:p>
            <a:r>
              <a:rPr lang="zh-CN" altLang="zh-CN" sz="1400" dirty="0"/>
              <a:t>旋转对象的方法有</a:t>
            </a:r>
            <a:r>
              <a:rPr lang="en-US" altLang="zh-CN" sz="1400" dirty="0"/>
              <a:t>3</a:t>
            </a:r>
            <a:r>
              <a:rPr lang="zh-CN" altLang="zh-CN" sz="1400" dirty="0"/>
              <a:t>种。</a:t>
            </a:r>
          </a:p>
          <a:p>
            <a:r>
              <a:rPr lang="zh-CN" altLang="zh-CN" sz="1400" dirty="0"/>
              <a:t>第</a:t>
            </a:r>
            <a:r>
              <a:rPr lang="en-US" altLang="zh-CN" sz="1400" dirty="0"/>
              <a:t>1</a:t>
            </a:r>
            <a:r>
              <a:rPr lang="zh-CN" altLang="zh-CN" sz="1400" dirty="0"/>
              <a:t>种：使用“移动工具”双击需要旋转的对象进行旋转。</a:t>
            </a:r>
          </a:p>
          <a:p>
            <a:r>
              <a:rPr lang="zh-CN" altLang="zh-CN" sz="1400" dirty="0"/>
              <a:t>第</a:t>
            </a:r>
            <a:r>
              <a:rPr lang="en-US" altLang="zh-CN" sz="1400" dirty="0"/>
              <a:t>2</a:t>
            </a:r>
            <a:r>
              <a:rPr lang="zh-CN" altLang="zh-CN" sz="1400" dirty="0"/>
              <a:t>种：选中对象，在属性栏上“旋转角度”后面的文本框中输入数值进行旋转，如图</a:t>
            </a:r>
            <a:r>
              <a:rPr lang="en-US" altLang="zh-CN" sz="1400" dirty="0"/>
              <a:t>2-104</a:t>
            </a:r>
            <a:r>
              <a:rPr lang="zh-CN" altLang="zh-CN" sz="1400" dirty="0"/>
              <a:t>所</a:t>
            </a:r>
            <a:r>
              <a:rPr lang="zh-CN" altLang="zh-CN" sz="1400" dirty="0" smtClean="0"/>
              <a:t>示</a:t>
            </a:r>
            <a:endParaRPr lang="en-US" altLang="zh-CN" sz="1400" dirty="0" smtClean="0"/>
          </a:p>
          <a:p>
            <a:r>
              <a:rPr lang="zh-CN" altLang="zh-CN" sz="1400" dirty="0"/>
              <a:t>第</a:t>
            </a:r>
            <a:r>
              <a:rPr lang="en-US" altLang="zh-CN" sz="1400" dirty="0"/>
              <a:t>3</a:t>
            </a:r>
            <a:r>
              <a:rPr lang="zh-CN" altLang="zh-CN" sz="1400" dirty="0"/>
              <a:t>种：选中对象后，然后执行“对象</a:t>
            </a:r>
            <a:r>
              <a:rPr lang="en-US" altLang="zh-CN" sz="1400" dirty="0"/>
              <a:t>\</a:t>
            </a:r>
            <a:r>
              <a:rPr lang="zh-CN" altLang="zh-CN" sz="1400" dirty="0"/>
              <a:t>变换</a:t>
            </a:r>
            <a:r>
              <a:rPr lang="en-US" altLang="zh-CN" sz="1400" dirty="0"/>
              <a:t>\</a:t>
            </a:r>
            <a:r>
              <a:rPr lang="zh-CN" altLang="zh-CN" sz="1400" dirty="0"/>
              <a:t>旋转”菜单命令，打开“变换”面板，接着设置“旋转角度”的数值，并选择相对旋转中心，最后单击“应用”按钮完成如图</a:t>
            </a:r>
            <a:r>
              <a:rPr lang="en-US" altLang="zh-CN" sz="1400" dirty="0"/>
              <a:t>2-105</a:t>
            </a:r>
            <a:r>
              <a:rPr lang="zh-CN" altLang="zh-CN" sz="1400" dirty="0"/>
              <a:t>所示，最后效果如图</a:t>
            </a:r>
            <a:r>
              <a:rPr lang="en-US" altLang="zh-CN" sz="1400" dirty="0"/>
              <a:t>2-106</a:t>
            </a:r>
            <a:r>
              <a:rPr lang="zh-CN" altLang="zh-CN" sz="1400" dirty="0"/>
              <a:t>所</a:t>
            </a:r>
            <a:r>
              <a:rPr lang="zh-CN" altLang="zh-CN" sz="1400" dirty="0" smtClean="0"/>
              <a:t>示。</a:t>
            </a:r>
            <a:endParaRPr lang="zh-CN" altLang="en-US" sz="1400" dirty="0"/>
          </a:p>
        </p:txBody>
      </p:sp>
      <p:sp>
        <p:nvSpPr>
          <p:cNvPr id="13" name="Rectangle 18"/>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4" name="画布 293"/>
          <p:cNvGrpSpPr>
            <a:grpSpLocks/>
          </p:cNvGrpSpPr>
          <p:nvPr/>
        </p:nvGrpSpPr>
        <p:grpSpPr bwMode="auto">
          <a:xfrm>
            <a:off x="3083271" y="2590041"/>
            <a:ext cx="2583856" cy="1057285"/>
            <a:chOff x="0" y="0"/>
            <a:chExt cx="30988" cy="6191"/>
          </a:xfrm>
        </p:grpSpPr>
        <p:sp>
          <p:nvSpPr>
            <p:cNvPr id="15" name="AutoShape 17"/>
            <p:cNvSpPr>
              <a:spLocks noChangeAspect="1" noChangeArrowheads="1"/>
            </p:cNvSpPr>
            <p:nvPr/>
          </p:nvSpPr>
          <p:spPr bwMode="auto">
            <a:xfrm>
              <a:off x="0" y="0"/>
              <a:ext cx="30988" cy="619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83" name="图片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9" y="284"/>
              <a:ext cx="30634" cy="3145"/>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8"/>
            <p:cNvSpPr txBox="1">
              <a:spLocks noChangeArrowheads="1"/>
            </p:cNvSpPr>
            <p:nvPr/>
          </p:nvSpPr>
          <p:spPr bwMode="auto">
            <a:xfrm>
              <a:off x="12556" y="3429"/>
              <a:ext cx="6669" cy="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7" name="Rectangle 20"/>
          <p:cNvSpPr>
            <a:spLocks noChangeArrowheads="1"/>
          </p:cNvSpPr>
          <p:nvPr/>
        </p:nvSpPr>
        <p:spPr bwMode="auto">
          <a:xfrm>
            <a:off x="0" y="10763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8" name="画布 323"/>
          <p:cNvGrpSpPr>
            <a:grpSpLocks/>
          </p:cNvGrpSpPr>
          <p:nvPr/>
        </p:nvGrpSpPr>
        <p:grpSpPr bwMode="auto">
          <a:xfrm>
            <a:off x="5667544" y="2475772"/>
            <a:ext cx="2266950" cy="2047875"/>
            <a:chOff x="0" y="0"/>
            <a:chExt cx="22663" cy="20478"/>
          </a:xfrm>
        </p:grpSpPr>
        <p:sp>
          <p:nvSpPr>
            <p:cNvPr id="19" name="AutoShape 28"/>
            <p:cNvSpPr>
              <a:spLocks noChangeAspect="1" noChangeArrowheads="1"/>
            </p:cNvSpPr>
            <p:nvPr/>
          </p:nvSpPr>
          <p:spPr bwMode="auto">
            <a:xfrm>
              <a:off x="0" y="0"/>
              <a:ext cx="22663" cy="204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81" name="图片 29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5" y="0"/>
              <a:ext cx="22304" cy="17145"/>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292"/>
            <p:cNvSpPr txBox="1">
              <a:spLocks noChangeArrowheads="1"/>
            </p:cNvSpPr>
            <p:nvPr/>
          </p:nvSpPr>
          <p:spPr bwMode="auto">
            <a:xfrm>
              <a:off x="6398" y="17145"/>
              <a:ext cx="7269" cy="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1" name="画布 327"/>
          <p:cNvGrpSpPr>
            <a:grpSpLocks/>
          </p:cNvGrpSpPr>
          <p:nvPr/>
        </p:nvGrpSpPr>
        <p:grpSpPr bwMode="auto">
          <a:xfrm>
            <a:off x="8403431" y="2475772"/>
            <a:ext cx="1314450" cy="1550988"/>
            <a:chOff x="0" y="0"/>
            <a:chExt cx="13144" cy="15506"/>
          </a:xfrm>
        </p:grpSpPr>
        <p:sp>
          <p:nvSpPr>
            <p:cNvPr id="22" name="AutoShape 24"/>
            <p:cNvSpPr>
              <a:spLocks noChangeAspect="1" noChangeArrowheads="1"/>
            </p:cNvSpPr>
            <p:nvPr/>
          </p:nvSpPr>
          <p:spPr bwMode="auto">
            <a:xfrm>
              <a:off x="0" y="0"/>
              <a:ext cx="13144" cy="1550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78" name="图片 29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0" y="0"/>
              <a:ext cx="12769" cy="12663"/>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95"/>
            <p:cNvSpPr txBox="1">
              <a:spLocks noChangeArrowheads="1"/>
            </p:cNvSpPr>
            <p:nvPr/>
          </p:nvSpPr>
          <p:spPr bwMode="auto">
            <a:xfrm>
              <a:off x="3173" y="12465"/>
              <a:ext cx="7524" cy="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4" name="Rectangle 2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31"/>
          <p:cNvSpPr>
            <a:spLocks noChangeArrowheads="1"/>
          </p:cNvSpPr>
          <p:nvPr/>
        </p:nvSpPr>
        <p:spPr bwMode="auto">
          <a:xfrm>
            <a:off x="0" y="25050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33"/>
          <p:cNvSpPr>
            <a:spLocks noChangeArrowheads="1"/>
          </p:cNvSpPr>
          <p:nvPr/>
        </p:nvSpPr>
        <p:spPr bwMode="auto">
          <a:xfrm>
            <a:off x="0" y="40560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2102183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5567" y="1196752"/>
            <a:ext cx="11521280" cy="1384995"/>
          </a:xfrm>
          <a:prstGeom prst="rect">
            <a:avLst/>
          </a:prstGeom>
          <a:noFill/>
        </p:spPr>
        <p:txBody>
          <a:bodyPr wrap="square" rtlCol="0">
            <a:spAutoFit/>
          </a:bodyPr>
          <a:lstStyle/>
          <a:p>
            <a:r>
              <a:rPr lang="en-US" altLang="zh-CN" sz="1400" b="1" dirty="0"/>
              <a:t>5</a:t>
            </a:r>
            <a:r>
              <a:rPr lang="zh-CN" altLang="zh-CN" sz="1400" b="1" dirty="0"/>
              <a:t>、设置对象的大小</a:t>
            </a:r>
            <a:endParaRPr lang="zh-CN" altLang="zh-CN" sz="1400" dirty="0"/>
          </a:p>
          <a:p>
            <a:r>
              <a:rPr lang="zh-CN" altLang="zh-CN" sz="1400" dirty="0"/>
              <a:t>设置对象大小的方法有两种方式：</a:t>
            </a:r>
          </a:p>
          <a:p>
            <a:r>
              <a:rPr lang="zh-CN" altLang="zh-CN" sz="1400" dirty="0"/>
              <a:t>第</a:t>
            </a:r>
            <a:r>
              <a:rPr lang="en-US" altLang="zh-CN" sz="1400" dirty="0"/>
              <a:t>1</a:t>
            </a:r>
            <a:r>
              <a:rPr lang="zh-CN" altLang="zh-CN" sz="1400" dirty="0"/>
              <a:t>种：选中对象，在属性面板的“对象大小”里输入数值进行操作，如图</a:t>
            </a:r>
            <a:r>
              <a:rPr lang="en-US" altLang="zh-CN" sz="1400" dirty="0"/>
              <a:t>2-107</a:t>
            </a:r>
            <a:r>
              <a:rPr lang="zh-CN" altLang="zh-CN" sz="1400" dirty="0"/>
              <a:t>所示</a:t>
            </a:r>
            <a:r>
              <a:rPr lang="zh-CN" altLang="zh-CN" sz="1400" dirty="0" smtClean="0"/>
              <a:t>。</a:t>
            </a:r>
            <a:endParaRPr lang="en-US" altLang="zh-CN" sz="1400" dirty="0" smtClean="0"/>
          </a:p>
          <a:p>
            <a:r>
              <a:rPr lang="zh-CN" altLang="zh-CN" sz="1400" dirty="0"/>
              <a:t>第</a:t>
            </a:r>
            <a:r>
              <a:rPr lang="en-US" altLang="zh-CN" sz="1400" dirty="0"/>
              <a:t>2</a:t>
            </a:r>
            <a:r>
              <a:rPr lang="zh-CN" altLang="zh-CN" sz="1400" dirty="0"/>
              <a:t>种：选中对象，然后执行“对象</a:t>
            </a:r>
            <a:r>
              <a:rPr lang="en-US" altLang="zh-CN" sz="1400" dirty="0"/>
              <a:t>\</a:t>
            </a:r>
            <a:r>
              <a:rPr lang="zh-CN" altLang="zh-CN" sz="1400" dirty="0"/>
              <a:t>变换</a:t>
            </a:r>
            <a:r>
              <a:rPr lang="en-US" altLang="zh-CN" sz="1400" dirty="0"/>
              <a:t>\</a:t>
            </a:r>
            <a:r>
              <a:rPr lang="zh-CN" altLang="zh-CN" sz="1400" dirty="0"/>
              <a:t>大小”菜单命令，打开“变换”面板，接着在</a:t>
            </a:r>
            <a:r>
              <a:rPr lang="en-US" altLang="zh-CN" sz="1400" dirty="0"/>
              <a:t>x</a:t>
            </a:r>
            <a:r>
              <a:rPr lang="zh-CN" altLang="zh-CN" sz="1400" dirty="0"/>
              <a:t>轴</a:t>
            </a:r>
            <a:r>
              <a:rPr lang="en-US" altLang="zh-CN" sz="1400" dirty="0"/>
              <a:t>y</a:t>
            </a:r>
            <a:r>
              <a:rPr lang="zh-CN" altLang="zh-CN" sz="1400" dirty="0"/>
              <a:t>轴后面的文本框中输入大小，再选择相对缩放中心，最后单击“应用”按钮完成，如图</a:t>
            </a:r>
            <a:r>
              <a:rPr lang="en-US" altLang="zh-CN" sz="1400" dirty="0"/>
              <a:t>2-108</a:t>
            </a:r>
            <a:r>
              <a:rPr lang="zh-CN" altLang="zh-CN" sz="1400" dirty="0"/>
              <a:t>所示是当前所选对象的大小。在当前对象大小的基础上在对话框中更改</a:t>
            </a:r>
            <a:r>
              <a:rPr lang="en-US" altLang="zh-CN" sz="1400" dirty="0"/>
              <a:t>x</a:t>
            </a:r>
            <a:r>
              <a:rPr lang="zh-CN" altLang="zh-CN" sz="1400" dirty="0"/>
              <a:t>轴和</a:t>
            </a:r>
            <a:r>
              <a:rPr lang="en-US" altLang="zh-CN" sz="1400" dirty="0"/>
              <a:t>y</a:t>
            </a:r>
            <a:r>
              <a:rPr lang="zh-CN" altLang="zh-CN" sz="1400" dirty="0"/>
              <a:t>轴数值，选定缩放中心点，输入副本数值，单击“应用”按钮后效果如图</a:t>
            </a:r>
            <a:r>
              <a:rPr lang="en-US" altLang="zh-CN" sz="1400" dirty="0"/>
              <a:t>2-109</a:t>
            </a:r>
            <a:r>
              <a:rPr lang="zh-CN" altLang="zh-CN" sz="1400" dirty="0"/>
              <a:t>所示。</a:t>
            </a:r>
            <a:endParaRPr lang="zh-CN" altLang="en-US" sz="1400" dirty="0"/>
          </a:p>
        </p:txBody>
      </p:sp>
      <p:sp>
        <p:nvSpPr>
          <p:cNvPr id="3" name="Rectangle 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 name="画布 329"/>
          <p:cNvGrpSpPr>
            <a:grpSpLocks/>
          </p:cNvGrpSpPr>
          <p:nvPr/>
        </p:nvGrpSpPr>
        <p:grpSpPr bwMode="auto">
          <a:xfrm>
            <a:off x="466896" y="2603828"/>
            <a:ext cx="2679951" cy="518186"/>
            <a:chOff x="0" y="0"/>
            <a:chExt cx="34493" cy="7048"/>
          </a:xfrm>
        </p:grpSpPr>
        <p:sp>
          <p:nvSpPr>
            <p:cNvPr id="5" name="AutoShape 4"/>
            <p:cNvSpPr>
              <a:spLocks noChangeAspect="1" noChangeArrowheads="1"/>
            </p:cNvSpPr>
            <p:nvPr/>
          </p:nvSpPr>
          <p:spPr bwMode="auto">
            <a:xfrm>
              <a:off x="0" y="0"/>
              <a:ext cx="34493" cy="704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75" name="图片 29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9" y="0"/>
              <a:ext cx="34139" cy="3696"/>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298"/>
            <p:cNvSpPr txBox="1">
              <a:spLocks noChangeArrowheads="1"/>
            </p:cNvSpPr>
            <p:nvPr/>
          </p:nvSpPr>
          <p:spPr bwMode="auto">
            <a:xfrm>
              <a:off x="14109" y="3696"/>
              <a:ext cx="6860" cy="2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7" name="Rectangle 7"/>
          <p:cNvSpPr>
            <a:spLocks noChangeArrowheads="1"/>
          </p:cNvSpPr>
          <p:nvPr/>
        </p:nvSpPr>
        <p:spPr bwMode="auto">
          <a:xfrm>
            <a:off x="0" y="11620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8" name="画布 333"/>
          <p:cNvGrpSpPr>
            <a:grpSpLocks/>
          </p:cNvGrpSpPr>
          <p:nvPr/>
        </p:nvGrpSpPr>
        <p:grpSpPr bwMode="auto">
          <a:xfrm>
            <a:off x="3434880" y="2581747"/>
            <a:ext cx="1728192" cy="1063277"/>
            <a:chOff x="0" y="0"/>
            <a:chExt cx="25241" cy="18840"/>
          </a:xfrm>
        </p:grpSpPr>
        <p:sp>
          <p:nvSpPr>
            <p:cNvPr id="9" name="AutoShape 15"/>
            <p:cNvSpPr>
              <a:spLocks noChangeAspect="1" noChangeArrowheads="1"/>
            </p:cNvSpPr>
            <p:nvPr/>
          </p:nvSpPr>
          <p:spPr bwMode="auto">
            <a:xfrm>
              <a:off x="0" y="0"/>
              <a:ext cx="25241" cy="188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69" name="图片 30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 y="0"/>
              <a:ext cx="23148" cy="15626"/>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301"/>
            <p:cNvSpPr txBox="1">
              <a:spLocks noChangeArrowheads="1"/>
            </p:cNvSpPr>
            <p:nvPr/>
          </p:nvSpPr>
          <p:spPr bwMode="auto">
            <a:xfrm>
              <a:off x="8790" y="15816"/>
              <a:ext cx="6573" cy="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1" name="画布 334"/>
          <p:cNvGrpSpPr>
            <a:grpSpLocks/>
          </p:cNvGrpSpPr>
          <p:nvPr/>
        </p:nvGrpSpPr>
        <p:grpSpPr bwMode="auto">
          <a:xfrm>
            <a:off x="5451103" y="2603828"/>
            <a:ext cx="2016224" cy="993775"/>
            <a:chOff x="0" y="0"/>
            <a:chExt cx="23812" cy="19875"/>
          </a:xfrm>
        </p:grpSpPr>
        <p:sp>
          <p:nvSpPr>
            <p:cNvPr id="12" name="AutoShape 11"/>
            <p:cNvSpPr>
              <a:spLocks noChangeAspect="1" noChangeArrowheads="1"/>
            </p:cNvSpPr>
            <p:nvPr/>
          </p:nvSpPr>
          <p:spPr bwMode="auto">
            <a:xfrm>
              <a:off x="0" y="0"/>
              <a:ext cx="23812" cy="198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67" name="图片 30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8" y="360"/>
              <a:ext cx="23427" cy="16409"/>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305"/>
            <p:cNvSpPr txBox="1">
              <a:spLocks noChangeArrowheads="1"/>
            </p:cNvSpPr>
            <p:nvPr/>
          </p:nvSpPr>
          <p:spPr bwMode="auto">
            <a:xfrm>
              <a:off x="8291" y="16769"/>
              <a:ext cx="6573" cy="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2-109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4" name="Rectangle 16"/>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18"/>
          <p:cNvSpPr>
            <a:spLocks noChangeArrowheads="1"/>
          </p:cNvSpPr>
          <p:nvPr/>
        </p:nvSpPr>
        <p:spPr bwMode="auto">
          <a:xfrm>
            <a:off x="0" y="23415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20"/>
          <p:cNvSpPr>
            <a:spLocks noChangeArrowheads="1"/>
          </p:cNvSpPr>
          <p:nvPr/>
        </p:nvSpPr>
        <p:spPr bwMode="auto">
          <a:xfrm>
            <a:off x="0" y="432911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TextBox 16"/>
          <p:cNvSpPr txBox="1"/>
          <p:nvPr/>
        </p:nvSpPr>
        <p:spPr>
          <a:xfrm>
            <a:off x="529698" y="3852059"/>
            <a:ext cx="11293018" cy="1384995"/>
          </a:xfrm>
          <a:prstGeom prst="rect">
            <a:avLst/>
          </a:prstGeom>
          <a:noFill/>
        </p:spPr>
        <p:txBody>
          <a:bodyPr wrap="square" rtlCol="0">
            <a:spAutoFit/>
          </a:bodyPr>
          <a:lstStyle/>
          <a:p>
            <a:r>
              <a:rPr lang="en-US" altLang="zh-CN" sz="1400" b="1" dirty="0"/>
              <a:t>6</a:t>
            </a:r>
            <a:r>
              <a:rPr lang="zh-CN" altLang="zh-CN" sz="1400" b="1" dirty="0"/>
              <a:t>、对象的倾斜</a:t>
            </a:r>
            <a:endParaRPr lang="zh-CN" altLang="zh-CN" sz="1400" dirty="0"/>
          </a:p>
          <a:p>
            <a:r>
              <a:rPr lang="zh-CN" altLang="zh-CN" sz="1400" dirty="0"/>
              <a:t>倾斜的方法有</a:t>
            </a:r>
            <a:r>
              <a:rPr lang="en-US" altLang="zh-CN" sz="1400" dirty="0"/>
              <a:t>2</a:t>
            </a:r>
            <a:r>
              <a:rPr lang="zh-CN" altLang="zh-CN" sz="1400" dirty="0"/>
              <a:t>种：</a:t>
            </a:r>
          </a:p>
          <a:p>
            <a:r>
              <a:rPr lang="zh-CN" altLang="zh-CN" sz="1400" dirty="0"/>
              <a:t>第</a:t>
            </a:r>
            <a:r>
              <a:rPr lang="en-US" altLang="zh-CN" sz="1400" dirty="0"/>
              <a:t>1</a:t>
            </a:r>
            <a:r>
              <a:rPr lang="zh-CN" altLang="zh-CN" sz="1400" dirty="0"/>
              <a:t>种：双击需要倾斜的对象，当对象周围出现旋转</a:t>
            </a:r>
            <a:r>
              <a:rPr lang="en-US" altLang="zh-CN" sz="1400" dirty="0"/>
              <a:t>/</a:t>
            </a:r>
            <a:r>
              <a:rPr lang="zh-CN" altLang="zh-CN" sz="1400" dirty="0"/>
              <a:t>倾斜箭头后，将光标移动到水平直线上的倾斜锚点上，按住鼠标左键拖曳倾斜程序，如图</a:t>
            </a:r>
            <a:r>
              <a:rPr lang="en-US" altLang="zh-CN" sz="1400" dirty="0"/>
              <a:t>2-110</a:t>
            </a:r>
            <a:r>
              <a:rPr lang="zh-CN" altLang="zh-CN" sz="1400" dirty="0"/>
              <a:t>所示</a:t>
            </a:r>
            <a:r>
              <a:rPr lang="zh-CN" altLang="zh-CN" sz="1400" dirty="0" smtClean="0"/>
              <a:t>。</a:t>
            </a:r>
            <a:endParaRPr lang="en-US" altLang="zh-CN" sz="1400" dirty="0" smtClean="0"/>
          </a:p>
          <a:p>
            <a:r>
              <a:rPr lang="zh-CN" altLang="zh-CN" sz="1400" dirty="0"/>
              <a:t>第</a:t>
            </a:r>
            <a:r>
              <a:rPr lang="en-US" altLang="zh-CN" sz="1400" dirty="0"/>
              <a:t>2</a:t>
            </a:r>
            <a:r>
              <a:rPr lang="zh-CN" altLang="zh-CN" sz="1400" dirty="0"/>
              <a:t>种：选中对象，然后执行“对象</a:t>
            </a:r>
            <a:r>
              <a:rPr lang="en-US" altLang="zh-CN" sz="1400" dirty="0"/>
              <a:t>\</a:t>
            </a:r>
            <a:r>
              <a:rPr lang="zh-CN" altLang="zh-CN" sz="1400" dirty="0"/>
              <a:t>变换</a:t>
            </a:r>
            <a:r>
              <a:rPr lang="en-US" altLang="zh-CN" sz="1400" dirty="0"/>
              <a:t>\</a:t>
            </a:r>
            <a:r>
              <a:rPr lang="zh-CN" altLang="zh-CN" sz="1400" dirty="0"/>
              <a:t>倾斜”菜单命令，打开“变换”面板，接着设置</a:t>
            </a:r>
            <a:r>
              <a:rPr lang="en-US" altLang="zh-CN" sz="1400" dirty="0"/>
              <a:t>x</a:t>
            </a:r>
            <a:r>
              <a:rPr lang="zh-CN" altLang="zh-CN" sz="1400" dirty="0"/>
              <a:t>轴和</a:t>
            </a:r>
            <a:r>
              <a:rPr lang="en-US" altLang="zh-CN" sz="1400" dirty="0"/>
              <a:t>y</a:t>
            </a:r>
            <a:r>
              <a:rPr lang="zh-CN" altLang="zh-CN" sz="1400" dirty="0"/>
              <a:t>轴的数值，再选择“使用锚点”的位置，最后单击“应用”按钮完成，如图</a:t>
            </a:r>
            <a:r>
              <a:rPr lang="en-US" altLang="zh-CN" sz="1400" dirty="0"/>
              <a:t>2-111</a:t>
            </a:r>
            <a:r>
              <a:rPr lang="zh-CN" altLang="zh-CN" sz="1400" dirty="0"/>
              <a:t>所示，完成效果图如图</a:t>
            </a:r>
            <a:r>
              <a:rPr lang="en-US" altLang="zh-CN" sz="1400" dirty="0"/>
              <a:t>2-112</a:t>
            </a:r>
            <a:r>
              <a:rPr lang="zh-CN" altLang="zh-CN" sz="1400" dirty="0"/>
              <a:t>所示。</a:t>
            </a:r>
            <a:endParaRPr lang="zh-CN" altLang="en-US" sz="1400" dirty="0"/>
          </a:p>
        </p:txBody>
      </p:sp>
      <p:grpSp>
        <p:nvGrpSpPr>
          <p:cNvPr id="18" name="画布 338"/>
          <p:cNvGrpSpPr>
            <a:grpSpLocks/>
          </p:cNvGrpSpPr>
          <p:nvPr/>
        </p:nvGrpSpPr>
        <p:grpSpPr bwMode="auto">
          <a:xfrm>
            <a:off x="7683351" y="2537902"/>
            <a:ext cx="854075" cy="1381125"/>
            <a:chOff x="0" y="0"/>
            <a:chExt cx="8534" cy="13811"/>
          </a:xfrm>
        </p:grpSpPr>
        <p:sp>
          <p:nvSpPr>
            <p:cNvPr id="19" name="AutoShape 28"/>
            <p:cNvSpPr>
              <a:spLocks noChangeAspect="1" noChangeArrowheads="1"/>
            </p:cNvSpPr>
            <p:nvPr/>
          </p:nvSpPr>
          <p:spPr bwMode="auto">
            <a:xfrm>
              <a:off x="0" y="0"/>
              <a:ext cx="8534" cy="1381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65" name="图片 30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8177" cy="10255"/>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308"/>
            <p:cNvSpPr txBox="1">
              <a:spLocks noChangeArrowheads="1"/>
            </p:cNvSpPr>
            <p:nvPr/>
          </p:nvSpPr>
          <p:spPr bwMode="auto">
            <a:xfrm>
              <a:off x="0" y="10763"/>
              <a:ext cx="6953" cy="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2-110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1" name="画布 341"/>
          <p:cNvGrpSpPr>
            <a:grpSpLocks/>
          </p:cNvGrpSpPr>
          <p:nvPr/>
        </p:nvGrpSpPr>
        <p:grpSpPr bwMode="auto">
          <a:xfrm>
            <a:off x="8691464" y="2415234"/>
            <a:ext cx="1512168" cy="1436825"/>
            <a:chOff x="0" y="0"/>
            <a:chExt cx="21450" cy="17526"/>
          </a:xfrm>
        </p:grpSpPr>
        <p:sp>
          <p:nvSpPr>
            <p:cNvPr id="22" name="AutoShape 24"/>
            <p:cNvSpPr>
              <a:spLocks noChangeAspect="1" noChangeArrowheads="1"/>
            </p:cNvSpPr>
            <p:nvPr/>
          </p:nvSpPr>
          <p:spPr bwMode="auto">
            <a:xfrm>
              <a:off x="0" y="0"/>
              <a:ext cx="21450" cy="175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63" name="图片 3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11" y="0"/>
              <a:ext cx="20046" cy="14503"/>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312"/>
            <p:cNvSpPr txBox="1">
              <a:spLocks noChangeArrowheads="1"/>
            </p:cNvSpPr>
            <p:nvPr/>
          </p:nvSpPr>
          <p:spPr bwMode="auto">
            <a:xfrm>
              <a:off x="5354" y="14503"/>
              <a:ext cx="7223" cy="2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2-111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4" name="Rectangle 2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Rectangle 31"/>
          <p:cNvSpPr>
            <a:spLocks noChangeArrowheads="1"/>
          </p:cNvSpPr>
          <p:nvPr/>
        </p:nvSpPr>
        <p:spPr bwMode="auto">
          <a:xfrm>
            <a:off x="0" y="18383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33"/>
          <p:cNvSpPr>
            <a:spLocks noChangeArrowheads="1"/>
          </p:cNvSpPr>
          <p:nvPr/>
        </p:nvSpPr>
        <p:spPr bwMode="auto">
          <a:xfrm>
            <a:off x="0" y="35909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1pPr>
            <a:lvl2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2pPr>
            <a:lvl3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3pPr>
            <a:lvl4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4pPr>
            <a:lvl5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5pPr>
            <a:lvl6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6pPr>
            <a:lvl7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7pPr>
            <a:lvl8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8pPr>
            <a:lvl9pPr fontAlgn="base">
              <a:spcBef>
                <a:spcPct val="0"/>
              </a:spcBef>
              <a:spcAft>
                <a:spcPct val="0"/>
              </a:spcAft>
              <a:tabLst>
                <a:tab pos="914400" algn="l"/>
                <a:tab pos="2770188" algn="ctr"/>
              </a:tabLs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2770188" algn="ctr"/>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Rectangle 38"/>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8" name="画布 345"/>
          <p:cNvGrpSpPr>
            <a:grpSpLocks/>
          </p:cNvGrpSpPr>
          <p:nvPr/>
        </p:nvGrpSpPr>
        <p:grpSpPr bwMode="auto">
          <a:xfrm>
            <a:off x="10325534" y="2502889"/>
            <a:ext cx="1611313" cy="1238250"/>
            <a:chOff x="0" y="0"/>
            <a:chExt cx="16116" cy="12382"/>
          </a:xfrm>
        </p:grpSpPr>
        <p:sp>
          <p:nvSpPr>
            <p:cNvPr id="29" name="AutoShape 37"/>
            <p:cNvSpPr>
              <a:spLocks noChangeAspect="1" noChangeArrowheads="1"/>
            </p:cNvSpPr>
            <p:nvPr/>
          </p:nvSpPr>
          <p:spPr bwMode="auto">
            <a:xfrm>
              <a:off x="0" y="0"/>
              <a:ext cx="16116" cy="123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61" name="图片 3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9" y="0"/>
              <a:ext cx="15757" cy="12054"/>
            </a:xfrm>
            <a:prstGeom prst="rect">
              <a:avLst/>
            </a:prstGeom>
            <a:noFill/>
            <a:extLst>
              <a:ext uri="{909E8E84-426E-40DD-AFC4-6F175D3DCCD1}">
                <a14:hiddenFill xmlns:a14="http://schemas.microsoft.com/office/drawing/2010/main">
                  <a:solidFill>
                    <a:srgbClr val="FFFFFF"/>
                  </a:solidFill>
                </a14:hiddenFill>
              </a:ext>
            </a:extLst>
          </p:spPr>
        </p:pic>
        <p:sp>
          <p:nvSpPr>
            <p:cNvPr id="30" name="文本框 315"/>
            <p:cNvSpPr txBox="1">
              <a:spLocks noChangeArrowheads="1"/>
            </p:cNvSpPr>
            <p:nvPr/>
          </p:nvSpPr>
          <p:spPr bwMode="auto">
            <a:xfrm>
              <a:off x="4984" y="8148"/>
              <a:ext cx="7144" cy="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2-112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31" name="Rectangle 40"/>
          <p:cNvSpPr>
            <a:spLocks noChangeArrowheads="1"/>
          </p:cNvSpPr>
          <p:nvPr/>
        </p:nvSpPr>
        <p:spPr bwMode="auto">
          <a:xfrm>
            <a:off x="0" y="16954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4500769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手机图标设计</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755817" y="873259"/>
            <a:ext cx="1569660" cy="369332"/>
          </a:xfrm>
          <a:prstGeom prst="rect">
            <a:avLst/>
          </a:prstGeom>
        </p:spPr>
        <p:txBody>
          <a:bodyPr wrap="none">
            <a:spAutoFit/>
          </a:bodyPr>
          <a:lstStyle/>
          <a:p>
            <a:r>
              <a:rPr lang="zh-CN" altLang="en-US" dirty="0" smtClean="0"/>
              <a:t>三、</a:t>
            </a:r>
            <a:r>
              <a:rPr lang="zh-CN" altLang="zh-CN" dirty="0"/>
              <a:t>任务实现</a:t>
            </a:r>
            <a:endParaRPr lang="zh-CN" altLang="en-US" dirty="0"/>
          </a:p>
        </p:txBody>
      </p:sp>
      <p:sp>
        <p:nvSpPr>
          <p:cNvPr id="17" name="TextBox 16"/>
          <p:cNvSpPr txBox="1"/>
          <p:nvPr/>
        </p:nvSpPr>
        <p:spPr>
          <a:xfrm>
            <a:off x="854129" y="1242591"/>
            <a:ext cx="11149701" cy="1169551"/>
          </a:xfrm>
          <a:prstGeom prst="rect">
            <a:avLst/>
          </a:prstGeom>
          <a:noFill/>
        </p:spPr>
        <p:txBody>
          <a:bodyPr wrap="square" rtlCol="0">
            <a:spAutoFit/>
          </a:bodyPr>
          <a:lstStyle/>
          <a:p>
            <a:r>
              <a:rPr lang="zh-CN" altLang="zh-CN" sz="1400" dirty="0"/>
              <a:t>【</a:t>
            </a:r>
            <a:r>
              <a:rPr lang="en-US" altLang="zh-CN" sz="1400" dirty="0"/>
              <a:t>Step01</a:t>
            </a:r>
            <a:r>
              <a:rPr lang="zh-CN" altLang="zh-CN" sz="1400" dirty="0"/>
              <a:t>】新建一个空白文档，然后设置文档名为“小鸡萌萌哒”，其它参数可不变。</a:t>
            </a:r>
          </a:p>
          <a:p>
            <a:r>
              <a:rPr lang="zh-CN" altLang="zh-CN" sz="1400" dirty="0"/>
              <a:t>【</a:t>
            </a:r>
            <a:r>
              <a:rPr lang="en-US" altLang="zh-CN" sz="1400" dirty="0"/>
              <a:t>Step02</a:t>
            </a:r>
            <a:r>
              <a:rPr lang="zh-CN" altLang="zh-CN" sz="1400" dirty="0"/>
              <a:t>】使用“椭圆形工具”</a:t>
            </a:r>
            <a:r>
              <a:rPr lang="en-US" altLang="zh-CN" sz="1400" dirty="0"/>
              <a:t> </a:t>
            </a:r>
            <a:r>
              <a:rPr lang="zh-CN" altLang="zh-CN" sz="1400" dirty="0"/>
              <a:t>，按住</a:t>
            </a:r>
            <a:r>
              <a:rPr lang="en-US" altLang="zh-CN" sz="1400" dirty="0"/>
              <a:t>Ctrl</a:t>
            </a:r>
            <a:r>
              <a:rPr lang="zh-CN" altLang="zh-CN" sz="1400" dirty="0"/>
              <a:t>键，绘制一个正圆，轮廓线颜色为橘红宽度为</a:t>
            </a:r>
            <a:r>
              <a:rPr lang="en-US" altLang="zh-CN" sz="1400" dirty="0"/>
              <a:t>0.75mm</a:t>
            </a:r>
            <a:r>
              <a:rPr lang="zh-CN" altLang="zh-CN" sz="1400" dirty="0"/>
              <a:t>，选中该正圆按快捷键【</a:t>
            </a:r>
            <a:r>
              <a:rPr lang="en-US" altLang="zh-CN" sz="1400" dirty="0" err="1"/>
              <a:t>Ctrl+D</a:t>
            </a:r>
            <a:r>
              <a:rPr lang="zh-CN" altLang="zh-CN" sz="1400" dirty="0"/>
              <a:t>】再制一个同样大小的正圆，轮廓线设置为无，填充色为黄，并将其暂时移动到旁边如图</a:t>
            </a:r>
            <a:r>
              <a:rPr lang="en-US" altLang="zh-CN" sz="1400" dirty="0"/>
              <a:t>2-116</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Step03</a:t>
            </a:r>
            <a:r>
              <a:rPr lang="zh-CN" altLang="zh-CN" sz="1400" dirty="0"/>
              <a:t>】单击“粗糙笔刷工具” ，然后在属性栏设置“笔尖半径”为</a:t>
            </a:r>
            <a:r>
              <a:rPr lang="en-US" altLang="zh-CN" sz="1400" dirty="0"/>
              <a:t>1mm</a:t>
            </a:r>
            <a:r>
              <a:rPr lang="zh-CN" altLang="zh-CN" sz="1400" dirty="0"/>
              <a:t>、“尖突频率”为</a:t>
            </a:r>
            <a:r>
              <a:rPr lang="en-US" altLang="zh-CN" sz="1400" dirty="0"/>
              <a:t>5</a:t>
            </a:r>
            <a:r>
              <a:rPr lang="zh-CN" altLang="zh-CN" sz="1400" dirty="0"/>
              <a:t>、“干燥”为</a:t>
            </a:r>
            <a:r>
              <a:rPr lang="en-US" altLang="zh-CN" sz="1400" dirty="0"/>
              <a:t>-2</a:t>
            </a:r>
            <a:r>
              <a:rPr lang="zh-CN" altLang="zh-CN" sz="1400" dirty="0"/>
              <a:t>，接着在椭圆的轮廓线上长按左键进行反复涂抹，如图</a:t>
            </a:r>
            <a:r>
              <a:rPr lang="en-US" altLang="zh-CN" sz="1400" dirty="0"/>
              <a:t>2-117</a:t>
            </a:r>
            <a:r>
              <a:rPr lang="zh-CN" altLang="zh-CN" sz="1400" dirty="0"/>
              <a:t>所示涂抹完成后形成类似绒毛的效果。</a:t>
            </a:r>
            <a:endParaRPr lang="zh-CN" altLang="en-US" sz="1400" dirty="0"/>
          </a:p>
        </p:txBody>
      </p:sp>
      <p:grpSp>
        <p:nvGrpSpPr>
          <p:cNvPr id="19" name="画布 375"/>
          <p:cNvGrpSpPr>
            <a:grpSpLocks/>
          </p:cNvGrpSpPr>
          <p:nvPr/>
        </p:nvGrpSpPr>
        <p:grpSpPr bwMode="auto">
          <a:xfrm>
            <a:off x="884690" y="2484752"/>
            <a:ext cx="1046418" cy="953774"/>
            <a:chOff x="0" y="0"/>
            <a:chExt cx="13569" cy="15525"/>
          </a:xfrm>
        </p:grpSpPr>
        <p:sp>
          <p:nvSpPr>
            <p:cNvPr id="20" name="AutoShape 8"/>
            <p:cNvSpPr>
              <a:spLocks noChangeAspect="1" noChangeArrowheads="1"/>
            </p:cNvSpPr>
            <p:nvPr/>
          </p:nvSpPr>
          <p:spPr bwMode="auto">
            <a:xfrm>
              <a:off x="0" y="0"/>
              <a:ext cx="13569" cy="155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51" name="图片 34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0" y="0"/>
              <a:ext cx="13213" cy="1295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343"/>
            <p:cNvSpPr txBox="1">
              <a:spLocks noChangeArrowheads="1"/>
            </p:cNvSpPr>
            <p:nvPr/>
          </p:nvSpPr>
          <p:spPr bwMode="auto">
            <a:xfrm>
              <a:off x="3218" y="12382"/>
              <a:ext cx="7243" cy="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2-117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3" name="画布 379"/>
          <p:cNvGrpSpPr>
            <a:grpSpLocks/>
          </p:cNvGrpSpPr>
          <p:nvPr/>
        </p:nvGrpSpPr>
        <p:grpSpPr bwMode="auto">
          <a:xfrm>
            <a:off x="2151123" y="2484752"/>
            <a:ext cx="1643796" cy="1110139"/>
            <a:chOff x="0" y="0"/>
            <a:chExt cx="26301" cy="14287"/>
          </a:xfrm>
        </p:grpSpPr>
        <p:sp>
          <p:nvSpPr>
            <p:cNvPr id="25" name="AutoShape 4"/>
            <p:cNvSpPr>
              <a:spLocks noChangeAspect="1" noChangeArrowheads="1"/>
            </p:cNvSpPr>
            <p:nvPr/>
          </p:nvSpPr>
          <p:spPr bwMode="auto">
            <a:xfrm>
              <a:off x="0" y="0"/>
              <a:ext cx="26301" cy="142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46" name="图片 34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1" y="0"/>
              <a:ext cx="25946" cy="11768"/>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347"/>
            <p:cNvSpPr txBox="1">
              <a:spLocks noChangeArrowheads="1"/>
            </p:cNvSpPr>
            <p:nvPr/>
          </p:nvSpPr>
          <p:spPr bwMode="auto">
            <a:xfrm>
              <a:off x="8585" y="11101"/>
              <a:ext cx="7527" cy="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2-118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7"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9" name="Rectangle 11"/>
          <p:cNvSpPr>
            <a:spLocks noChangeArrowheads="1"/>
          </p:cNvSpPr>
          <p:nvPr/>
        </p:nvSpPr>
        <p:spPr bwMode="auto">
          <a:xfrm>
            <a:off x="0" y="20097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0" name="Rectangle 13"/>
          <p:cNvSpPr>
            <a:spLocks noChangeArrowheads="1"/>
          </p:cNvSpPr>
          <p:nvPr/>
        </p:nvSpPr>
        <p:spPr bwMode="auto">
          <a:xfrm>
            <a:off x="0" y="34385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 name="TextBox 30"/>
          <p:cNvSpPr txBox="1"/>
          <p:nvPr/>
        </p:nvSpPr>
        <p:spPr>
          <a:xfrm>
            <a:off x="850588" y="3714427"/>
            <a:ext cx="10587322" cy="523220"/>
          </a:xfrm>
          <a:prstGeom prst="rect">
            <a:avLst/>
          </a:prstGeom>
          <a:noFill/>
        </p:spPr>
        <p:txBody>
          <a:bodyPr wrap="square" rtlCol="0">
            <a:spAutoFit/>
          </a:bodyPr>
          <a:lstStyle/>
          <a:p>
            <a:r>
              <a:rPr lang="zh-CN" altLang="zh-CN" sz="1400" dirty="0"/>
              <a:t>【</a:t>
            </a:r>
            <a:r>
              <a:rPr lang="en-US" altLang="zh-CN" sz="1400" dirty="0"/>
              <a:t>Step04</a:t>
            </a:r>
            <a:r>
              <a:rPr lang="zh-CN" altLang="zh-CN" sz="1400" dirty="0"/>
              <a:t>】选中图</a:t>
            </a:r>
            <a:r>
              <a:rPr lang="en-US" altLang="zh-CN" sz="1400" dirty="0"/>
              <a:t>2-117</a:t>
            </a:r>
            <a:r>
              <a:rPr lang="zh-CN" altLang="zh-CN" sz="1400" dirty="0"/>
              <a:t>图形执行“位图</a:t>
            </a:r>
            <a:r>
              <a:rPr lang="en-US" altLang="zh-CN" sz="1400" dirty="0"/>
              <a:t>\</a:t>
            </a:r>
            <a:r>
              <a:rPr lang="zh-CN" altLang="zh-CN" sz="1400" dirty="0"/>
              <a:t>转换成位图”菜单命令，然后再执行“位图</a:t>
            </a:r>
            <a:r>
              <a:rPr lang="en-US" altLang="zh-CN" sz="1400" dirty="0"/>
              <a:t>\</a:t>
            </a:r>
            <a:r>
              <a:rPr lang="zh-CN" altLang="zh-CN" sz="1400" dirty="0"/>
              <a:t>模糊</a:t>
            </a:r>
            <a:r>
              <a:rPr lang="en-US" altLang="zh-CN" sz="1400" dirty="0"/>
              <a:t>\</a:t>
            </a:r>
            <a:r>
              <a:rPr lang="zh-CN" altLang="zh-CN" sz="1400" dirty="0"/>
              <a:t>高斯模糊”菜单命令如图</a:t>
            </a:r>
            <a:r>
              <a:rPr lang="en-US" altLang="zh-CN" sz="1400" dirty="0"/>
              <a:t>2-118</a:t>
            </a:r>
            <a:r>
              <a:rPr lang="zh-CN" altLang="zh-CN" sz="1400" dirty="0"/>
              <a:t>所示。</a:t>
            </a:r>
          </a:p>
          <a:p>
            <a:r>
              <a:rPr lang="zh-CN" altLang="zh-CN" sz="1400" dirty="0"/>
              <a:t>【</a:t>
            </a:r>
            <a:r>
              <a:rPr lang="en-US" altLang="zh-CN" sz="1400" dirty="0"/>
              <a:t>Step05</a:t>
            </a:r>
            <a:r>
              <a:rPr lang="zh-CN" altLang="zh-CN" sz="1400" dirty="0"/>
              <a:t>】移动黄色正圆置于轮廓线图形上面将两者重叠如图</a:t>
            </a:r>
            <a:r>
              <a:rPr lang="en-US" altLang="zh-CN" sz="1400" dirty="0"/>
              <a:t>2-119</a:t>
            </a:r>
            <a:r>
              <a:rPr lang="zh-CN" altLang="zh-CN" sz="1400" dirty="0"/>
              <a:t>所示。然后选中这两个图形执行“对象</a:t>
            </a:r>
            <a:r>
              <a:rPr lang="en-US" altLang="zh-CN" sz="1400" dirty="0"/>
              <a:t>\</a:t>
            </a:r>
            <a:r>
              <a:rPr lang="zh-CN" altLang="zh-CN" sz="1400" dirty="0"/>
              <a:t>锁定</a:t>
            </a:r>
            <a:r>
              <a:rPr lang="en-US" altLang="zh-CN" sz="1400" dirty="0"/>
              <a:t>\</a:t>
            </a:r>
            <a:r>
              <a:rPr lang="zh-CN" altLang="zh-CN" sz="1400" dirty="0"/>
              <a:t>锁定对象”菜单命令。</a:t>
            </a:r>
            <a:endParaRPr lang="zh-CN" altLang="en-US" sz="1400" dirty="0"/>
          </a:p>
        </p:txBody>
      </p:sp>
      <p:grpSp>
        <p:nvGrpSpPr>
          <p:cNvPr id="224" name="画布 383"/>
          <p:cNvGrpSpPr>
            <a:grpSpLocks/>
          </p:cNvGrpSpPr>
          <p:nvPr/>
        </p:nvGrpSpPr>
        <p:grpSpPr bwMode="auto">
          <a:xfrm>
            <a:off x="4370983" y="2484752"/>
            <a:ext cx="1151761" cy="1110139"/>
            <a:chOff x="0" y="0"/>
            <a:chExt cx="14935" cy="18097"/>
          </a:xfrm>
        </p:grpSpPr>
        <p:sp>
          <p:nvSpPr>
            <p:cNvPr id="225" name="AutoShape 21"/>
            <p:cNvSpPr>
              <a:spLocks noChangeAspect="1" noChangeArrowheads="1"/>
            </p:cNvSpPr>
            <p:nvPr/>
          </p:nvSpPr>
          <p:spPr bwMode="auto">
            <a:xfrm>
              <a:off x="0" y="0"/>
              <a:ext cx="14935" cy="1809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44" name="图片 35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8" y="0"/>
              <a:ext cx="14576" cy="14795"/>
            </a:xfrm>
            <a:prstGeom prst="rect">
              <a:avLst/>
            </a:prstGeom>
            <a:noFill/>
            <a:extLst>
              <a:ext uri="{909E8E84-426E-40DD-AFC4-6F175D3DCCD1}">
                <a14:hiddenFill xmlns:a14="http://schemas.microsoft.com/office/drawing/2010/main">
                  <a:solidFill>
                    <a:srgbClr val="FFFFFF"/>
                  </a:solidFill>
                </a14:hiddenFill>
              </a:ext>
            </a:extLst>
          </p:spPr>
        </p:pic>
        <p:sp>
          <p:nvSpPr>
            <p:cNvPr id="226" name="文本框 351"/>
            <p:cNvSpPr txBox="1">
              <a:spLocks noChangeArrowheads="1"/>
            </p:cNvSpPr>
            <p:nvPr/>
          </p:nvSpPr>
          <p:spPr bwMode="auto">
            <a:xfrm>
              <a:off x="4753" y="14795"/>
              <a:ext cx="6762" cy="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2-119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27" name="画布 387"/>
          <p:cNvGrpSpPr>
            <a:grpSpLocks/>
          </p:cNvGrpSpPr>
          <p:nvPr/>
        </p:nvGrpSpPr>
        <p:grpSpPr bwMode="auto">
          <a:xfrm>
            <a:off x="6144882" y="2470891"/>
            <a:ext cx="1000118" cy="1100628"/>
            <a:chOff x="0" y="0"/>
            <a:chExt cx="14192" cy="16192"/>
          </a:xfrm>
        </p:grpSpPr>
        <p:sp>
          <p:nvSpPr>
            <p:cNvPr id="228" name="AutoShape 17"/>
            <p:cNvSpPr>
              <a:spLocks noChangeAspect="1" noChangeArrowheads="1"/>
            </p:cNvSpPr>
            <p:nvPr/>
          </p:nvSpPr>
          <p:spPr bwMode="auto">
            <a:xfrm>
              <a:off x="0" y="0"/>
              <a:ext cx="14192" cy="161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42" name="图片 35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9" y="297"/>
              <a:ext cx="13833" cy="13696"/>
            </a:xfrm>
            <a:prstGeom prst="rect">
              <a:avLst/>
            </a:prstGeom>
            <a:noFill/>
            <a:extLst>
              <a:ext uri="{909E8E84-426E-40DD-AFC4-6F175D3DCCD1}">
                <a14:hiddenFill xmlns:a14="http://schemas.microsoft.com/office/drawing/2010/main">
                  <a:solidFill>
                    <a:srgbClr val="FFFFFF"/>
                  </a:solidFill>
                </a14:hiddenFill>
              </a:ext>
            </a:extLst>
          </p:spPr>
        </p:pic>
        <p:sp>
          <p:nvSpPr>
            <p:cNvPr id="229" name="文本框 357"/>
            <p:cNvSpPr txBox="1">
              <a:spLocks noChangeArrowheads="1"/>
            </p:cNvSpPr>
            <p:nvPr/>
          </p:nvSpPr>
          <p:spPr bwMode="auto">
            <a:xfrm>
              <a:off x="3238" y="13559"/>
              <a:ext cx="6763" cy="2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30" name="Rectangle 22"/>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1" name="Rectangle 24"/>
          <p:cNvSpPr>
            <a:spLocks noChangeArrowheads="1"/>
          </p:cNvSpPr>
          <p:nvPr/>
        </p:nvSpPr>
        <p:spPr bwMode="auto">
          <a:xfrm>
            <a:off x="0" y="22669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宋体" pitchFamily="2" charset="-122"/>
              <a:ea typeface="宋体" pitchFamily="2" charset="-122"/>
              <a:cs typeface="Times New Roman" pitchFamily="18" charset="0"/>
            </a:endParaRPr>
          </a:p>
          <a:p>
            <a:pPr marL="0" marR="0" lvl="0" indent="20002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2" name="Rectangle 26"/>
          <p:cNvSpPr>
            <a:spLocks noChangeArrowheads="1"/>
          </p:cNvSpPr>
          <p:nvPr/>
        </p:nvSpPr>
        <p:spPr bwMode="auto">
          <a:xfrm>
            <a:off x="0" y="38862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3" name="TextBox 232"/>
          <p:cNvSpPr txBox="1"/>
          <p:nvPr/>
        </p:nvSpPr>
        <p:spPr>
          <a:xfrm>
            <a:off x="912453" y="4237647"/>
            <a:ext cx="10749051" cy="954107"/>
          </a:xfrm>
          <a:prstGeom prst="rect">
            <a:avLst/>
          </a:prstGeom>
          <a:noFill/>
        </p:spPr>
        <p:txBody>
          <a:bodyPr wrap="square" rtlCol="0">
            <a:spAutoFit/>
          </a:bodyPr>
          <a:lstStyle/>
          <a:p>
            <a:r>
              <a:rPr lang="zh-CN" altLang="zh-CN" sz="1400" dirty="0"/>
              <a:t>【</a:t>
            </a:r>
            <a:r>
              <a:rPr lang="en-US" altLang="zh-CN" sz="1400" dirty="0"/>
              <a:t>Step06</a:t>
            </a:r>
            <a:r>
              <a:rPr lang="zh-CN" altLang="zh-CN" sz="1400" dirty="0"/>
              <a:t>】下面绘制眼睛。使用“椭圆形工具”</a:t>
            </a:r>
            <a:r>
              <a:rPr lang="en-US" altLang="zh-CN" sz="1400" dirty="0"/>
              <a:t> </a:t>
            </a:r>
            <a:r>
              <a:rPr lang="zh-CN" altLang="zh-CN" sz="1400" dirty="0"/>
              <a:t>绘制一个椭圆，轮廓线线为黑色，填充色为白色，然后设置“轮廓宽度”为</a:t>
            </a:r>
            <a:r>
              <a:rPr lang="en-US" altLang="zh-CN" sz="1400" dirty="0"/>
              <a:t>0.5mm</a:t>
            </a:r>
            <a:r>
              <a:rPr lang="zh-CN" altLang="zh-CN" sz="1400" dirty="0"/>
              <a:t>、颜色填充为白色。</a:t>
            </a:r>
          </a:p>
          <a:p>
            <a:r>
              <a:rPr lang="zh-CN" altLang="zh-CN" sz="1400" dirty="0"/>
              <a:t>【</a:t>
            </a:r>
            <a:r>
              <a:rPr lang="en-US" altLang="zh-CN" sz="1400" dirty="0"/>
              <a:t>Step07</a:t>
            </a:r>
            <a:r>
              <a:rPr lang="zh-CN" altLang="zh-CN" sz="1400" dirty="0"/>
              <a:t>】执行“对象</a:t>
            </a:r>
            <a:r>
              <a:rPr lang="en-US" altLang="zh-CN" sz="1400" dirty="0"/>
              <a:t>\</a:t>
            </a:r>
            <a:r>
              <a:rPr lang="zh-CN" altLang="zh-CN" sz="1400" dirty="0"/>
              <a:t>变换</a:t>
            </a:r>
            <a:r>
              <a:rPr lang="en-US" altLang="zh-CN" sz="1400" dirty="0"/>
              <a:t>\</a:t>
            </a:r>
            <a:r>
              <a:rPr lang="zh-CN" altLang="zh-CN" sz="1400" dirty="0"/>
              <a:t>大小”菜单命令，设置合适的</a:t>
            </a:r>
            <a:r>
              <a:rPr lang="en-US" altLang="zh-CN" sz="1400" dirty="0"/>
              <a:t>x</a:t>
            </a:r>
            <a:r>
              <a:rPr lang="zh-CN" altLang="zh-CN" sz="1400" dirty="0"/>
              <a:t>轴</a:t>
            </a:r>
            <a:r>
              <a:rPr lang="en-US" altLang="zh-CN" sz="1400" dirty="0"/>
              <a:t>y</a:t>
            </a:r>
            <a:r>
              <a:rPr lang="zh-CN" altLang="zh-CN" sz="1400" dirty="0"/>
              <a:t>轴大小、副本为</a:t>
            </a:r>
            <a:r>
              <a:rPr lang="en-US" altLang="zh-CN" sz="1400" dirty="0"/>
              <a:t>2</a:t>
            </a:r>
            <a:r>
              <a:rPr lang="zh-CN" altLang="zh-CN" sz="1400" dirty="0"/>
              <a:t>如图</a:t>
            </a:r>
            <a:r>
              <a:rPr lang="en-US" altLang="zh-CN" sz="1400" dirty="0"/>
              <a:t>2-121</a:t>
            </a:r>
            <a:r>
              <a:rPr lang="zh-CN" altLang="zh-CN" sz="1400" dirty="0"/>
              <a:t>所示，单击“应用”按钮后效果如图</a:t>
            </a:r>
            <a:r>
              <a:rPr lang="en-US" altLang="zh-CN" sz="1400" dirty="0"/>
              <a:t>2-122</a:t>
            </a:r>
            <a:r>
              <a:rPr lang="zh-CN" altLang="zh-CN" sz="1400" dirty="0"/>
              <a:t>所示。</a:t>
            </a:r>
            <a:endParaRPr lang="zh-CN" altLang="en-US" sz="1400" dirty="0"/>
          </a:p>
        </p:txBody>
      </p:sp>
      <p:grpSp>
        <p:nvGrpSpPr>
          <p:cNvPr id="234" name="画布 394"/>
          <p:cNvGrpSpPr>
            <a:grpSpLocks/>
          </p:cNvGrpSpPr>
          <p:nvPr/>
        </p:nvGrpSpPr>
        <p:grpSpPr bwMode="auto">
          <a:xfrm>
            <a:off x="7467327" y="2470891"/>
            <a:ext cx="1800200" cy="1011035"/>
            <a:chOff x="0" y="0"/>
            <a:chExt cx="25520" cy="17145"/>
          </a:xfrm>
        </p:grpSpPr>
        <p:sp>
          <p:nvSpPr>
            <p:cNvPr id="235" name="AutoShape 34"/>
            <p:cNvSpPr>
              <a:spLocks noChangeAspect="1" noChangeArrowheads="1"/>
            </p:cNvSpPr>
            <p:nvPr/>
          </p:nvSpPr>
          <p:spPr bwMode="auto">
            <a:xfrm>
              <a:off x="0" y="0"/>
              <a:ext cx="25520" cy="17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40" name="图片 36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3" y="0"/>
              <a:ext cx="25166" cy="14097"/>
            </a:xfrm>
            <a:prstGeom prst="rect">
              <a:avLst/>
            </a:prstGeom>
            <a:noFill/>
            <a:extLst>
              <a:ext uri="{909E8E84-426E-40DD-AFC4-6F175D3DCCD1}">
                <a14:hiddenFill xmlns:a14="http://schemas.microsoft.com/office/drawing/2010/main">
                  <a:solidFill>
                    <a:srgbClr val="FFFFFF"/>
                  </a:solidFill>
                </a14:hiddenFill>
              </a:ext>
            </a:extLst>
          </p:spPr>
        </p:pic>
        <p:sp>
          <p:nvSpPr>
            <p:cNvPr id="236" name="文本框 362"/>
            <p:cNvSpPr txBox="1">
              <a:spLocks noChangeArrowheads="1"/>
            </p:cNvSpPr>
            <p:nvPr/>
          </p:nvSpPr>
          <p:spPr bwMode="auto">
            <a:xfrm>
              <a:off x="8376" y="14097"/>
              <a:ext cx="6859" cy="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37" name="画布 398"/>
          <p:cNvGrpSpPr>
            <a:grpSpLocks/>
          </p:cNvGrpSpPr>
          <p:nvPr/>
        </p:nvGrpSpPr>
        <p:grpSpPr bwMode="auto">
          <a:xfrm>
            <a:off x="9740994" y="2412142"/>
            <a:ext cx="966694" cy="1153144"/>
            <a:chOff x="0" y="0"/>
            <a:chExt cx="13430" cy="16014"/>
          </a:xfrm>
        </p:grpSpPr>
        <p:sp>
          <p:nvSpPr>
            <p:cNvPr id="238" name="AutoShape 30"/>
            <p:cNvSpPr>
              <a:spLocks noChangeAspect="1" noChangeArrowheads="1"/>
            </p:cNvSpPr>
            <p:nvPr/>
          </p:nvSpPr>
          <p:spPr bwMode="auto">
            <a:xfrm>
              <a:off x="0" y="0"/>
              <a:ext cx="13430" cy="160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39" name="图片 36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9" y="63"/>
              <a:ext cx="13037" cy="12991"/>
            </a:xfrm>
            <a:prstGeom prst="rect">
              <a:avLst/>
            </a:prstGeom>
            <a:noFill/>
            <a:extLst>
              <a:ext uri="{909E8E84-426E-40DD-AFC4-6F175D3DCCD1}">
                <a14:hiddenFill xmlns:a14="http://schemas.microsoft.com/office/drawing/2010/main">
                  <a:solidFill>
                    <a:srgbClr val="FFFFFF"/>
                  </a:solidFill>
                </a14:hiddenFill>
              </a:ext>
            </a:extLst>
          </p:spPr>
        </p:pic>
        <p:sp>
          <p:nvSpPr>
            <p:cNvPr id="241" name="文本框 366"/>
            <p:cNvSpPr txBox="1">
              <a:spLocks noChangeArrowheads="1"/>
            </p:cNvSpPr>
            <p:nvPr/>
          </p:nvSpPr>
          <p:spPr bwMode="auto">
            <a:xfrm>
              <a:off x="3983" y="13054"/>
              <a:ext cx="6953" cy="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43" name="Rectangle 35"/>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45" name="Rectangle 37"/>
          <p:cNvSpPr>
            <a:spLocks noChangeArrowheads="1"/>
          </p:cNvSpPr>
          <p:nvPr/>
        </p:nvSpPr>
        <p:spPr bwMode="auto">
          <a:xfrm>
            <a:off x="0" y="21717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7" name="Rectangle 39"/>
          <p:cNvSpPr>
            <a:spLocks noChangeArrowheads="1"/>
          </p:cNvSpPr>
          <p:nvPr/>
        </p:nvSpPr>
        <p:spPr bwMode="auto">
          <a:xfrm>
            <a:off x="0" y="377348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66103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4559" y="1043444"/>
            <a:ext cx="10945216" cy="307777"/>
          </a:xfrm>
          <a:prstGeom prst="rect">
            <a:avLst/>
          </a:prstGeom>
          <a:noFill/>
        </p:spPr>
        <p:txBody>
          <a:bodyPr wrap="square" rtlCol="0">
            <a:spAutoFit/>
          </a:bodyPr>
          <a:lstStyle/>
          <a:p>
            <a:r>
              <a:rPr lang="zh-CN" altLang="zh-CN" sz="1400" dirty="0"/>
              <a:t>【</a:t>
            </a:r>
            <a:r>
              <a:rPr lang="en-US" altLang="zh-CN" sz="1400" dirty="0"/>
              <a:t>Step08</a:t>
            </a:r>
            <a:r>
              <a:rPr lang="zh-CN" altLang="zh-CN" sz="1400" dirty="0"/>
              <a:t>】然后将这两个圆移动调整到合适的位置，中间的圆填充为黑色如图</a:t>
            </a:r>
            <a:r>
              <a:rPr lang="en-US" altLang="zh-CN" sz="1400" dirty="0"/>
              <a:t>2-123</a:t>
            </a:r>
            <a:r>
              <a:rPr lang="zh-CN" altLang="zh-CN" sz="1400" dirty="0"/>
              <a:t>所示。</a:t>
            </a:r>
            <a:endParaRPr lang="zh-CN" altLang="en-US" sz="1400" dirty="0"/>
          </a:p>
        </p:txBody>
      </p:sp>
      <p:grpSp>
        <p:nvGrpSpPr>
          <p:cNvPr id="3" name="画布 402"/>
          <p:cNvGrpSpPr>
            <a:grpSpLocks/>
          </p:cNvGrpSpPr>
          <p:nvPr/>
        </p:nvGrpSpPr>
        <p:grpSpPr bwMode="auto">
          <a:xfrm>
            <a:off x="728414" y="1436733"/>
            <a:ext cx="881421" cy="1157292"/>
            <a:chOff x="0" y="0"/>
            <a:chExt cx="10763" cy="13525"/>
          </a:xfrm>
        </p:grpSpPr>
        <p:sp>
          <p:nvSpPr>
            <p:cNvPr id="4" name="AutoShape 8"/>
            <p:cNvSpPr>
              <a:spLocks noChangeAspect="1" noChangeArrowheads="1"/>
            </p:cNvSpPr>
            <p:nvPr/>
          </p:nvSpPr>
          <p:spPr bwMode="auto">
            <a:xfrm>
              <a:off x="0" y="0"/>
              <a:ext cx="10763" cy="135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36" name="图片 36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9" y="0"/>
              <a:ext cx="10419" cy="1025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370"/>
            <p:cNvSpPr txBox="1">
              <a:spLocks noChangeArrowheads="1"/>
            </p:cNvSpPr>
            <p:nvPr/>
          </p:nvSpPr>
          <p:spPr bwMode="auto">
            <a:xfrm>
              <a:off x="2044" y="10128"/>
              <a:ext cx="6770" cy="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6" name="画布 406"/>
          <p:cNvGrpSpPr>
            <a:grpSpLocks/>
          </p:cNvGrpSpPr>
          <p:nvPr/>
        </p:nvGrpSpPr>
        <p:grpSpPr bwMode="auto">
          <a:xfrm>
            <a:off x="1611064" y="1391053"/>
            <a:ext cx="1546225" cy="1466850"/>
            <a:chOff x="0" y="0"/>
            <a:chExt cx="15468" cy="14668"/>
          </a:xfrm>
        </p:grpSpPr>
        <p:sp>
          <p:nvSpPr>
            <p:cNvPr id="7" name="AutoShape 4"/>
            <p:cNvSpPr>
              <a:spLocks noChangeAspect="1" noChangeArrowheads="1"/>
            </p:cNvSpPr>
            <p:nvPr/>
          </p:nvSpPr>
          <p:spPr bwMode="auto">
            <a:xfrm>
              <a:off x="0" y="0"/>
              <a:ext cx="15468" cy="146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34" name="图片 37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0" y="0"/>
              <a:ext cx="15114" cy="12209"/>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374"/>
            <p:cNvSpPr txBox="1">
              <a:spLocks noChangeArrowheads="1"/>
            </p:cNvSpPr>
            <p:nvPr/>
          </p:nvSpPr>
          <p:spPr bwMode="auto">
            <a:xfrm>
              <a:off x="3589" y="11430"/>
              <a:ext cx="7146" cy="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2-124</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9"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11"/>
          <p:cNvSpPr>
            <a:spLocks noChangeArrowheads="1"/>
          </p:cNvSpPr>
          <p:nvPr/>
        </p:nvSpPr>
        <p:spPr bwMode="auto">
          <a:xfrm>
            <a:off x="0" y="18097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13"/>
          <p:cNvSpPr>
            <a:spLocks noChangeArrowheads="1"/>
          </p:cNvSpPr>
          <p:nvPr/>
        </p:nvSpPr>
        <p:spPr bwMode="auto">
          <a:xfrm>
            <a:off x="0" y="32766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TextBox 11"/>
          <p:cNvSpPr txBox="1"/>
          <p:nvPr/>
        </p:nvSpPr>
        <p:spPr>
          <a:xfrm>
            <a:off x="554559" y="2821502"/>
            <a:ext cx="11174009" cy="1384995"/>
          </a:xfrm>
          <a:prstGeom prst="rect">
            <a:avLst/>
          </a:prstGeom>
          <a:noFill/>
        </p:spPr>
        <p:txBody>
          <a:bodyPr wrap="square" rtlCol="0">
            <a:spAutoFit/>
          </a:bodyPr>
          <a:lstStyle/>
          <a:p>
            <a:r>
              <a:rPr lang="zh-CN" altLang="zh-CN" sz="1400" dirty="0"/>
              <a:t>【</a:t>
            </a:r>
            <a:r>
              <a:rPr lang="en-US" altLang="zh-CN" sz="1400" dirty="0"/>
              <a:t>Step09</a:t>
            </a:r>
            <a:r>
              <a:rPr lang="zh-CN" altLang="zh-CN" sz="1400" dirty="0"/>
              <a:t>】绘制小鸡嘴巴。使用“多边形工具”，在属性栏中设置多边形边数为</a:t>
            </a:r>
            <a:r>
              <a:rPr lang="en-US" altLang="zh-CN" sz="1400" dirty="0"/>
              <a:t>3</a:t>
            </a:r>
            <a:r>
              <a:rPr lang="zh-CN" altLang="zh-CN" sz="1400" dirty="0"/>
              <a:t>，绘制一个三角形做为小鸡的嘴巴，轮廓宽度为</a:t>
            </a:r>
            <a:r>
              <a:rPr lang="en-US" altLang="zh-CN" sz="1400" dirty="0"/>
              <a:t>0.5</a:t>
            </a:r>
            <a:r>
              <a:rPr lang="zh-CN" altLang="zh-CN" sz="1400" dirty="0"/>
              <a:t>、颜色为橘色、填充色为黄色，如图</a:t>
            </a:r>
            <a:r>
              <a:rPr lang="en-US" altLang="zh-CN" sz="1400" dirty="0"/>
              <a:t>2-124</a:t>
            </a:r>
            <a:r>
              <a:rPr lang="zh-CN" altLang="zh-CN" sz="1400" dirty="0"/>
              <a:t>所示。</a:t>
            </a:r>
          </a:p>
          <a:p>
            <a:r>
              <a:rPr lang="zh-CN" altLang="zh-CN" sz="1400" dirty="0"/>
              <a:t>【</a:t>
            </a:r>
            <a:r>
              <a:rPr lang="en-US" altLang="zh-CN" sz="1400" dirty="0"/>
              <a:t>Step10</a:t>
            </a:r>
            <a:r>
              <a:rPr lang="zh-CN" altLang="zh-CN" sz="1400" dirty="0"/>
              <a:t>】移动小鸡嘴巴到合适位置，然后单击右键，从弹出的菜单中选择“顺序</a:t>
            </a:r>
            <a:r>
              <a:rPr lang="en-US" altLang="zh-CN" sz="1400" dirty="0"/>
              <a:t>\</a:t>
            </a:r>
            <a:r>
              <a:rPr lang="zh-CN" altLang="zh-CN" sz="1400" dirty="0"/>
              <a:t>到图层后面”命令如图</a:t>
            </a:r>
            <a:r>
              <a:rPr lang="en-US" altLang="zh-CN" sz="1400" dirty="0"/>
              <a:t>2-125</a:t>
            </a:r>
            <a:r>
              <a:rPr lang="zh-CN" altLang="zh-CN" sz="1400" dirty="0"/>
              <a:t>所示，效果如图</a:t>
            </a:r>
            <a:r>
              <a:rPr lang="en-US" altLang="zh-CN" sz="1400" dirty="0"/>
              <a:t>2-126</a:t>
            </a:r>
            <a:r>
              <a:rPr lang="zh-CN" altLang="zh-CN" sz="1400" dirty="0"/>
              <a:t>所示。然后再复制出一个三角形来组成小鸡的嘴巴如图</a:t>
            </a:r>
            <a:r>
              <a:rPr lang="en-US" altLang="zh-CN" sz="1400" dirty="0"/>
              <a:t>2-127</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Step11</a:t>
            </a:r>
            <a:r>
              <a:rPr lang="zh-CN" altLang="zh-CN" sz="1400" dirty="0"/>
              <a:t>】绘制小鸡鸡冠。使用“椭圆工具”绘制一个填充色为红色的椭圆，然后执行“对象</a:t>
            </a:r>
            <a:r>
              <a:rPr lang="en-US" altLang="zh-CN" sz="1400" dirty="0"/>
              <a:t>\</a:t>
            </a:r>
            <a:r>
              <a:rPr lang="zh-CN" altLang="zh-CN" sz="1400" dirty="0"/>
              <a:t>变换</a:t>
            </a:r>
            <a:r>
              <a:rPr lang="en-US" altLang="zh-CN" sz="1400" dirty="0"/>
              <a:t>\</a:t>
            </a:r>
            <a:r>
              <a:rPr lang="zh-CN" altLang="zh-CN" sz="1400" dirty="0"/>
              <a:t>旋转”菜单命令如图</a:t>
            </a:r>
            <a:r>
              <a:rPr lang="en-US" altLang="zh-CN" sz="1400" dirty="0"/>
              <a:t>2-128</a:t>
            </a:r>
            <a:r>
              <a:rPr lang="zh-CN" altLang="zh-CN" sz="1400" dirty="0"/>
              <a:t>所示，“旋转值”为</a:t>
            </a:r>
            <a:r>
              <a:rPr lang="en-US" altLang="zh-CN" sz="1400" dirty="0"/>
              <a:t>30</a:t>
            </a:r>
            <a:r>
              <a:rPr lang="zh-CN" altLang="zh-CN" sz="1400" dirty="0"/>
              <a:t>度，“相对中心”为中下，单击“应用”按钮，效果如图</a:t>
            </a:r>
            <a:r>
              <a:rPr lang="en-US" altLang="zh-CN" sz="1400" dirty="0"/>
              <a:t>2-129</a:t>
            </a:r>
            <a:r>
              <a:rPr lang="zh-CN" altLang="zh-CN" sz="1400" dirty="0"/>
              <a:t>所示。</a:t>
            </a:r>
            <a:endParaRPr lang="zh-CN" altLang="en-US" sz="1400" dirty="0"/>
          </a:p>
        </p:txBody>
      </p:sp>
      <p:grpSp>
        <p:nvGrpSpPr>
          <p:cNvPr id="13" name="画布 409"/>
          <p:cNvGrpSpPr>
            <a:grpSpLocks/>
          </p:cNvGrpSpPr>
          <p:nvPr/>
        </p:nvGrpSpPr>
        <p:grpSpPr bwMode="auto">
          <a:xfrm>
            <a:off x="3438236" y="1391054"/>
            <a:ext cx="2228892" cy="1220942"/>
            <a:chOff x="0" y="0"/>
            <a:chExt cx="25831" cy="18192"/>
          </a:xfrm>
        </p:grpSpPr>
        <p:sp>
          <p:nvSpPr>
            <p:cNvPr id="14" name="AutoShape 29"/>
            <p:cNvSpPr>
              <a:spLocks noChangeAspect="1" noChangeArrowheads="1"/>
            </p:cNvSpPr>
            <p:nvPr/>
          </p:nvSpPr>
          <p:spPr bwMode="auto">
            <a:xfrm>
              <a:off x="0" y="0"/>
              <a:ext cx="25831" cy="181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32" name="图片 38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8" y="0"/>
              <a:ext cx="25476" cy="16641"/>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382"/>
            <p:cNvSpPr txBox="1">
              <a:spLocks noChangeArrowheads="1"/>
            </p:cNvSpPr>
            <p:nvPr/>
          </p:nvSpPr>
          <p:spPr bwMode="auto">
            <a:xfrm>
              <a:off x="12326" y="14763"/>
              <a:ext cx="7241" cy="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6" name="画布 412"/>
          <p:cNvGrpSpPr>
            <a:grpSpLocks/>
          </p:cNvGrpSpPr>
          <p:nvPr/>
        </p:nvGrpSpPr>
        <p:grpSpPr bwMode="auto">
          <a:xfrm>
            <a:off x="6122968" y="1351222"/>
            <a:ext cx="1560383" cy="1325726"/>
            <a:chOff x="0" y="0"/>
            <a:chExt cx="16586" cy="17430"/>
          </a:xfrm>
        </p:grpSpPr>
        <p:sp>
          <p:nvSpPr>
            <p:cNvPr id="17" name="AutoShape 25"/>
            <p:cNvSpPr>
              <a:spLocks noChangeAspect="1" noChangeArrowheads="1"/>
            </p:cNvSpPr>
            <p:nvPr/>
          </p:nvSpPr>
          <p:spPr bwMode="auto">
            <a:xfrm>
              <a:off x="0" y="0"/>
              <a:ext cx="16586" cy="1743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29" name="图片 37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9" y="0"/>
              <a:ext cx="16228" cy="14234"/>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378"/>
            <p:cNvSpPr txBox="1">
              <a:spLocks noChangeArrowheads="1"/>
            </p:cNvSpPr>
            <p:nvPr/>
          </p:nvSpPr>
          <p:spPr bwMode="auto">
            <a:xfrm>
              <a:off x="5919" y="14234"/>
              <a:ext cx="7811" cy="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9" name="画布 416"/>
          <p:cNvGrpSpPr>
            <a:grpSpLocks/>
          </p:cNvGrpSpPr>
          <p:nvPr/>
        </p:nvGrpSpPr>
        <p:grpSpPr bwMode="auto">
          <a:xfrm>
            <a:off x="8043391" y="1391054"/>
            <a:ext cx="1187450" cy="1362075"/>
            <a:chOff x="0" y="0"/>
            <a:chExt cx="11874" cy="13620"/>
          </a:xfrm>
        </p:grpSpPr>
        <p:sp>
          <p:nvSpPr>
            <p:cNvPr id="20" name="AutoShape 21"/>
            <p:cNvSpPr>
              <a:spLocks noChangeAspect="1" noChangeArrowheads="1"/>
            </p:cNvSpPr>
            <p:nvPr/>
          </p:nvSpPr>
          <p:spPr bwMode="auto">
            <a:xfrm>
              <a:off x="0" y="0"/>
              <a:ext cx="11874" cy="1362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24" name="图片 38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0" y="0"/>
              <a:ext cx="11518" cy="10255"/>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386"/>
            <p:cNvSpPr txBox="1">
              <a:spLocks noChangeArrowheads="1"/>
            </p:cNvSpPr>
            <p:nvPr/>
          </p:nvSpPr>
          <p:spPr bwMode="auto">
            <a:xfrm>
              <a:off x="2824" y="10255"/>
              <a:ext cx="7338" cy="2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2-127</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2" name="画布 423"/>
          <p:cNvGrpSpPr>
            <a:grpSpLocks/>
          </p:cNvGrpSpPr>
          <p:nvPr/>
        </p:nvGrpSpPr>
        <p:grpSpPr bwMode="auto">
          <a:xfrm>
            <a:off x="9555559" y="1433732"/>
            <a:ext cx="1062038" cy="1295400"/>
            <a:chOff x="0" y="0"/>
            <a:chExt cx="10617" cy="12954"/>
          </a:xfrm>
        </p:grpSpPr>
        <p:sp>
          <p:nvSpPr>
            <p:cNvPr id="23" name="AutoShape 17"/>
            <p:cNvSpPr>
              <a:spLocks noChangeAspect="1" noChangeArrowheads="1"/>
            </p:cNvSpPr>
            <p:nvPr/>
          </p:nvSpPr>
          <p:spPr bwMode="auto">
            <a:xfrm>
              <a:off x="0" y="0"/>
              <a:ext cx="10617" cy="1295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22" name="图片 39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44" y="0"/>
              <a:ext cx="10262" cy="10255"/>
            </a:xfrm>
            <a:prstGeom prst="rect">
              <a:avLst/>
            </a:prstGeom>
            <a:noFill/>
            <a:extLst>
              <a:ext uri="{909E8E84-426E-40DD-AFC4-6F175D3DCCD1}">
                <a14:hiddenFill xmlns:a14="http://schemas.microsoft.com/office/drawing/2010/main">
                  <a:solidFill>
                    <a:srgbClr val="FFFFFF"/>
                  </a:solidFill>
                </a14:hiddenFill>
              </a:ext>
            </a:extLst>
          </p:spPr>
        </p:pic>
        <p:sp>
          <p:nvSpPr>
            <p:cNvPr id="24" name="文本框 393"/>
            <p:cNvSpPr txBox="1">
              <a:spLocks noChangeArrowheads="1"/>
            </p:cNvSpPr>
            <p:nvPr/>
          </p:nvSpPr>
          <p:spPr bwMode="auto">
            <a:xfrm>
              <a:off x="3092" y="9715"/>
              <a:ext cx="6576" cy="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5" name="Rectangle 30"/>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6" name="Rectangle 32"/>
          <p:cNvSpPr>
            <a:spLocks noChangeArrowheads="1"/>
          </p:cNvSpPr>
          <p:nvPr/>
        </p:nvSpPr>
        <p:spPr bwMode="auto">
          <a:xfrm>
            <a:off x="0" y="22764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7" name="Rectangle 34"/>
          <p:cNvSpPr>
            <a:spLocks noChangeArrowheads="1"/>
          </p:cNvSpPr>
          <p:nvPr/>
        </p:nvSpPr>
        <p:spPr bwMode="auto">
          <a:xfrm>
            <a:off x="0" y="40195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 name="Rectangle 36"/>
          <p:cNvSpPr>
            <a:spLocks noChangeArrowheads="1"/>
          </p:cNvSpPr>
          <p:nvPr/>
        </p:nvSpPr>
        <p:spPr bwMode="auto">
          <a:xfrm>
            <a:off x="0" y="53816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9" name="Rectangle 38"/>
          <p:cNvSpPr>
            <a:spLocks noChangeArrowheads="1"/>
          </p:cNvSpPr>
          <p:nvPr/>
        </p:nvSpPr>
        <p:spPr bwMode="auto">
          <a:xfrm>
            <a:off x="0" y="66770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30" name="画布 425"/>
          <p:cNvGrpSpPr>
            <a:grpSpLocks/>
          </p:cNvGrpSpPr>
          <p:nvPr/>
        </p:nvGrpSpPr>
        <p:grpSpPr bwMode="auto">
          <a:xfrm>
            <a:off x="962326" y="4235450"/>
            <a:ext cx="2505075" cy="2511425"/>
            <a:chOff x="0" y="0"/>
            <a:chExt cx="25050" cy="25107"/>
          </a:xfrm>
        </p:grpSpPr>
        <p:sp>
          <p:nvSpPr>
            <p:cNvPr id="31" name="AutoShape 46"/>
            <p:cNvSpPr>
              <a:spLocks noChangeAspect="1" noChangeArrowheads="1"/>
            </p:cNvSpPr>
            <p:nvPr/>
          </p:nvSpPr>
          <p:spPr bwMode="auto">
            <a:xfrm>
              <a:off x="0" y="0"/>
              <a:ext cx="25050" cy="2510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18" name="图片 38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59" y="0"/>
              <a:ext cx="24663" cy="21797"/>
            </a:xfrm>
            <a:prstGeom prst="rect">
              <a:avLst/>
            </a:prstGeom>
            <a:noFill/>
            <a:extLst>
              <a:ext uri="{909E8E84-426E-40DD-AFC4-6F175D3DCCD1}">
                <a14:hiddenFill xmlns:a14="http://schemas.microsoft.com/office/drawing/2010/main">
                  <a:solidFill>
                    <a:srgbClr val="FFFFFF"/>
                  </a:solidFill>
                </a14:hiddenFill>
              </a:ext>
            </a:extLst>
          </p:spPr>
        </p:pic>
        <p:sp>
          <p:nvSpPr>
            <p:cNvPr id="225" name="文本框 390"/>
            <p:cNvSpPr txBox="1">
              <a:spLocks noChangeArrowheads="1"/>
            </p:cNvSpPr>
            <p:nvPr/>
          </p:nvSpPr>
          <p:spPr bwMode="auto">
            <a:xfrm>
              <a:off x="8734" y="21702"/>
              <a:ext cx="6667" cy="3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2-128</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26" name="画布 427"/>
          <p:cNvGrpSpPr>
            <a:grpSpLocks/>
          </p:cNvGrpSpPr>
          <p:nvPr/>
        </p:nvGrpSpPr>
        <p:grpSpPr bwMode="auto">
          <a:xfrm>
            <a:off x="4500213" y="4365104"/>
            <a:ext cx="1062038" cy="1266825"/>
            <a:chOff x="0" y="0"/>
            <a:chExt cx="10617" cy="12668"/>
          </a:xfrm>
        </p:grpSpPr>
        <p:sp>
          <p:nvSpPr>
            <p:cNvPr id="227" name="AutoShape 42"/>
            <p:cNvSpPr>
              <a:spLocks noChangeAspect="1" noChangeArrowheads="1"/>
            </p:cNvSpPr>
            <p:nvPr/>
          </p:nvSpPr>
          <p:spPr bwMode="auto">
            <a:xfrm>
              <a:off x="0" y="0"/>
              <a:ext cx="10617" cy="126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16" name="图片 32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44" y="0"/>
              <a:ext cx="10262" cy="10255"/>
            </a:xfrm>
            <a:prstGeom prst="rect">
              <a:avLst/>
            </a:prstGeom>
            <a:noFill/>
            <a:extLst>
              <a:ext uri="{909E8E84-426E-40DD-AFC4-6F175D3DCCD1}">
                <a14:hiddenFill xmlns:a14="http://schemas.microsoft.com/office/drawing/2010/main">
                  <a:solidFill>
                    <a:srgbClr val="FFFFFF"/>
                  </a:solidFill>
                </a14:hiddenFill>
              </a:ext>
            </a:extLst>
          </p:spPr>
        </p:pic>
        <p:sp>
          <p:nvSpPr>
            <p:cNvPr id="228" name="文本框 335"/>
            <p:cNvSpPr txBox="1">
              <a:spLocks noChangeArrowheads="1"/>
            </p:cNvSpPr>
            <p:nvPr/>
          </p:nvSpPr>
          <p:spPr bwMode="auto">
            <a:xfrm>
              <a:off x="2968" y="9525"/>
              <a:ext cx="7638" cy="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2-129</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230" name="Rectangle 47"/>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1" name="Rectangle 49"/>
          <p:cNvSpPr>
            <a:spLocks noChangeArrowheads="1"/>
          </p:cNvSpPr>
          <p:nvPr/>
        </p:nvSpPr>
        <p:spPr bwMode="auto">
          <a:xfrm>
            <a:off x="0" y="29686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3" name="Rectangle 51"/>
          <p:cNvSpPr>
            <a:spLocks noChangeArrowheads="1"/>
          </p:cNvSpPr>
          <p:nvPr/>
        </p:nvSpPr>
        <p:spPr bwMode="auto">
          <a:xfrm>
            <a:off x="0" y="423545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504889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535" y="960983"/>
            <a:ext cx="11305256" cy="307777"/>
          </a:xfrm>
          <a:prstGeom prst="rect">
            <a:avLst/>
          </a:prstGeom>
          <a:noFill/>
        </p:spPr>
        <p:txBody>
          <a:bodyPr wrap="square" rtlCol="0">
            <a:spAutoFit/>
          </a:bodyPr>
          <a:lstStyle/>
          <a:p>
            <a:r>
              <a:rPr lang="zh-CN" altLang="zh-CN" sz="1400" dirty="0"/>
              <a:t>【</a:t>
            </a:r>
            <a:r>
              <a:rPr lang="en-US" altLang="zh-CN" sz="1400" dirty="0"/>
              <a:t>Step12</a:t>
            </a:r>
            <a:r>
              <a:rPr lang="zh-CN" altLang="zh-CN" sz="1400" dirty="0"/>
              <a:t>】将图</a:t>
            </a:r>
            <a:r>
              <a:rPr lang="en-US" altLang="zh-CN" sz="1400" dirty="0"/>
              <a:t>2-129</a:t>
            </a:r>
            <a:r>
              <a:rPr lang="zh-CN" altLang="zh-CN" sz="1400" dirty="0"/>
              <a:t>小鸡鸡冠全部选中后按【</a:t>
            </a:r>
            <a:r>
              <a:rPr lang="en-US" altLang="zh-CN" sz="1400" dirty="0" err="1"/>
              <a:t>Ctrl+G</a:t>
            </a:r>
            <a:r>
              <a:rPr lang="zh-CN" altLang="zh-CN" sz="1400" dirty="0"/>
              <a:t>】快捷键将其群组，然后用“选择工具”将鸡冠移动到小鸡头部如图</a:t>
            </a:r>
            <a:r>
              <a:rPr lang="en-US" altLang="zh-CN" sz="1400" dirty="0"/>
              <a:t>2-130</a:t>
            </a:r>
            <a:r>
              <a:rPr lang="zh-CN" altLang="zh-CN" sz="1400" dirty="0"/>
              <a:t>所示。</a:t>
            </a:r>
            <a:endParaRPr lang="zh-CN" altLang="en-US" sz="1400" dirty="0"/>
          </a:p>
        </p:txBody>
      </p:sp>
      <p:grpSp>
        <p:nvGrpSpPr>
          <p:cNvPr id="3" name="画布 428"/>
          <p:cNvGrpSpPr>
            <a:grpSpLocks/>
          </p:cNvGrpSpPr>
          <p:nvPr/>
        </p:nvGrpSpPr>
        <p:grpSpPr bwMode="auto">
          <a:xfrm>
            <a:off x="698575" y="1268760"/>
            <a:ext cx="1315691" cy="1373862"/>
            <a:chOff x="0" y="0"/>
            <a:chExt cx="16427" cy="18669"/>
          </a:xfrm>
        </p:grpSpPr>
        <p:sp>
          <p:nvSpPr>
            <p:cNvPr id="4" name="AutoShape 8"/>
            <p:cNvSpPr>
              <a:spLocks noChangeAspect="1" noChangeArrowheads="1"/>
            </p:cNvSpPr>
            <p:nvPr/>
          </p:nvSpPr>
          <p:spPr bwMode="auto">
            <a:xfrm>
              <a:off x="0" y="0"/>
              <a:ext cx="16427" cy="186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14" name="图片 39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9" y="0"/>
              <a:ext cx="16071" cy="16117"/>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397"/>
            <p:cNvSpPr txBox="1">
              <a:spLocks noChangeArrowheads="1"/>
            </p:cNvSpPr>
            <p:nvPr/>
          </p:nvSpPr>
          <p:spPr bwMode="auto">
            <a:xfrm>
              <a:off x="5816" y="15280"/>
              <a:ext cx="7338" cy="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2-130</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6" name="画布 431"/>
          <p:cNvGrpSpPr>
            <a:grpSpLocks/>
          </p:cNvGrpSpPr>
          <p:nvPr/>
        </p:nvGrpSpPr>
        <p:grpSpPr bwMode="auto">
          <a:xfrm>
            <a:off x="2210744" y="1321189"/>
            <a:ext cx="1241660" cy="1321434"/>
            <a:chOff x="0" y="0"/>
            <a:chExt cx="15652" cy="18002"/>
          </a:xfrm>
        </p:grpSpPr>
        <p:sp>
          <p:nvSpPr>
            <p:cNvPr id="7" name="AutoShape 4"/>
            <p:cNvSpPr>
              <a:spLocks noChangeAspect="1" noChangeArrowheads="1"/>
            </p:cNvSpPr>
            <p:nvPr/>
          </p:nvSpPr>
          <p:spPr bwMode="auto">
            <a:xfrm>
              <a:off x="0" y="0"/>
              <a:ext cx="15652" cy="1800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12" name="图片 39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 y="359"/>
              <a:ext cx="15297" cy="14562"/>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401"/>
            <p:cNvSpPr txBox="1">
              <a:spLocks noChangeArrowheads="1"/>
            </p:cNvSpPr>
            <p:nvPr/>
          </p:nvSpPr>
          <p:spPr bwMode="auto">
            <a:xfrm>
              <a:off x="5174" y="14921"/>
              <a:ext cx="7242" cy="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2-131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9" name="Rectangle 9"/>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11"/>
          <p:cNvSpPr>
            <a:spLocks noChangeArrowheads="1"/>
          </p:cNvSpPr>
          <p:nvPr/>
        </p:nvSpPr>
        <p:spPr bwMode="auto">
          <a:xfrm>
            <a:off x="0" y="23241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33337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13"/>
          <p:cNvSpPr>
            <a:spLocks noChangeArrowheads="1"/>
          </p:cNvSpPr>
          <p:nvPr/>
        </p:nvSpPr>
        <p:spPr bwMode="auto">
          <a:xfrm>
            <a:off x="0" y="412432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TextBox 11"/>
          <p:cNvSpPr txBox="1"/>
          <p:nvPr/>
        </p:nvSpPr>
        <p:spPr>
          <a:xfrm>
            <a:off x="587321" y="2807350"/>
            <a:ext cx="11377264" cy="2031325"/>
          </a:xfrm>
          <a:prstGeom prst="rect">
            <a:avLst/>
          </a:prstGeom>
          <a:noFill/>
        </p:spPr>
        <p:txBody>
          <a:bodyPr wrap="square" rtlCol="0">
            <a:spAutoFit/>
          </a:bodyPr>
          <a:lstStyle/>
          <a:p>
            <a:r>
              <a:rPr lang="zh-CN" altLang="zh-CN" sz="1400" dirty="0"/>
              <a:t>【</a:t>
            </a:r>
            <a:r>
              <a:rPr lang="en-US" altLang="zh-CN" sz="1400" dirty="0"/>
              <a:t>Step13</a:t>
            </a:r>
            <a:r>
              <a:rPr lang="zh-CN" altLang="zh-CN" sz="1400" dirty="0"/>
              <a:t>】选中鸡冠单击鼠标右键，从弹出的菜单中选择“顺序</a:t>
            </a:r>
            <a:r>
              <a:rPr lang="en-US" altLang="zh-CN" sz="1400" dirty="0"/>
              <a:t>\</a:t>
            </a:r>
            <a:r>
              <a:rPr lang="zh-CN" altLang="zh-CN" sz="1400" dirty="0"/>
              <a:t>到图层后面”命令，如图</a:t>
            </a:r>
            <a:r>
              <a:rPr lang="en-US" altLang="zh-CN" sz="1400" dirty="0"/>
              <a:t>2-131</a:t>
            </a:r>
            <a:r>
              <a:rPr lang="zh-CN" altLang="zh-CN" sz="1400" dirty="0"/>
              <a:t>所示。</a:t>
            </a:r>
          </a:p>
          <a:p>
            <a:r>
              <a:rPr lang="zh-CN" altLang="zh-CN" sz="1400" dirty="0"/>
              <a:t>【</a:t>
            </a:r>
            <a:r>
              <a:rPr lang="en-US" altLang="zh-CN" sz="1400" dirty="0"/>
              <a:t>Step14</a:t>
            </a:r>
            <a:r>
              <a:rPr lang="zh-CN" altLang="zh-CN" sz="1400" dirty="0"/>
              <a:t>】绘制小鸡腿儿。分别使用“椭圆工具”绘制一个轮廓线宽</a:t>
            </a:r>
            <a:r>
              <a:rPr lang="en-US" altLang="zh-CN" sz="1400" dirty="0"/>
              <a:t>1mm</a:t>
            </a:r>
            <a:r>
              <a:rPr lang="zh-CN" altLang="zh-CN" sz="1400" dirty="0"/>
              <a:t>、颜色为橘红色的</a:t>
            </a:r>
            <a:r>
              <a:rPr lang="en-US" altLang="zh-CN" sz="1400" dirty="0"/>
              <a:t>120</a:t>
            </a:r>
            <a:r>
              <a:rPr lang="zh-CN" altLang="zh-CN" sz="1400" dirty="0"/>
              <a:t>度圆弧和</a:t>
            </a:r>
            <a:r>
              <a:rPr lang="en-US" altLang="zh-CN" sz="1400" dirty="0"/>
              <a:t>90</a:t>
            </a:r>
            <a:r>
              <a:rPr lang="zh-CN" altLang="zh-CN" sz="1400" dirty="0"/>
              <a:t>度圆弧如图</a:t>
            </a:r>
            <a:r>
              <a:rPr lang="en-US" altLang="zh-CN" sz="1400" dirty="0"/>
              <a:t>2-132</a:t>
            </a:r>
            <a:r>
              <a:rPr lang="zh-CN" altLang="zh-CN" sz="1400" dirty="0"/>
              <a:t>所示</a:t>
            </a:r>
            <a:r>
              <a:rPr lang="zh-CN" altLang="zh-CN" sz="1400" dirty="0" smtClean="0"/>
              <a:t>。</a:t>
            </a:r>
            <a:endParaRPr lang="en-US" altLang="zh-CN" sz="1400" dirty="0" smtClean="0"/>
          </a:p>
          <a:p>
            <a:r>
              <a:rPr lang="zh-CN" altLang="zh-CN" sz="1400" dirty="0"/>
              <a:t>【</a:t>
            </a:r>
            <a:r>
              <a:rPr lang="en-US" altLang="zh-CN" sz="1400" dirty="0"/>
              <a:t>Step15</a:t>
            </a:r>
            <a:r>
              <a:rPr lang="zh-CN" altLang="zh-CN" sz="1400" dirty="0"/>
              <a:t>】将</a:t>
            </a:r>
            <a:r>
              <a:rPr lang="en-US" altLang="zh-CN" sz="1400" dirty="0"/>
              <a:t>90</a:t>
            </a:r>
            <a:r>
              <a:rPr lang="zh-CN" altLang="zh-CN" sz="1400" dirty="0"/>
              <a:t>圆弧作为小鸡的前腿儿，</a:t>
            </a:r>
            <a:r>
              <a:rPr lang="en-US" altLang="zh-CN" sz="1400" dirty="0"/>
              <a:t>120</a:t>
            </a:r>
            <a:r>
              <a:rPr lang="zh-CN" altLang="zh-CN" sz="1400" dirty="0"/>
              <a:t>度圆弧作为小鸡的后腿儿。用“选择工具”将其移动调整到合适位置后，再分别单击右键从弹出的菜单中执行“顺序</a:t>
            </a:r>
            <a:r>
              <a:rPr lang="en-US" altLang="zh-CN" sz="1400" dirty="0"/>
              <a:t>\</a:t>
            </a:r>
            <a:r>
              <a:rPr lang="zh-CN" altLang="zh-CN" sz="1400" dirty="0"/>
              <a:t>到图层后面”命令效果如图</a:t>
            </a:r>
            <a:r>
              <a:rPr lang="en-US" altLang="zh-CN" sz="1400" dirty="0"/>
              <a:t>2-133</a:t>
            </a:r>
            <a:r>
              <a:rPr lang="zh-CN" altLang="zh-CN" sz="1400" dirty="0"/>
              <a:t>所示。</a:t>
            </a:r>
          </a:p>
          <a:p>
            <a:r>
              <a:rPr lang="zh-CN" altLang="zh-CN" sz="1400" dirty="0"/>
              <a:t>【</a:t>
            </a:r>
            <a:r>
              <a:rPr lang="en-US" altLang="zh-CN" sz="1400" dirty="0"/>
              <a:t>Step16</a:t>
            </a:r>
            <a:r>
              <a:rPr lang="zh-CN" altLang="zh-CN" sz="1400" dirty="0"/>
              <a:t>】制作小鸡爪。用矩形工具绘制一个轮廓线宽</a:t>
            </a:r>
            <a:r>
              <a:rPr lang="en-US" altLang="zh-CN" sz="1400" dirty="0"/>
              <a:t>0.25mm</a:t>
            </a:r>
            <a:r>
              <a:rPr lang="zh-CN" altLang="zh-CN" sz="1400" dirty="0"/>
              <a:t>、颜色为橘红色，填充色为黄色的矩形，按步骤【</a:t>
            </a:r>
            <a:r>
              <a:rPr lang="en-US" altLang="zh-CN" sz="1400" dirty="0"/>
              <a:t>Step11</a:t>
            </a:r>
            <a:r>
              <a:rPr lang="zh-CN" altLang="zh-CN" sz="1400" dirty="0"/>
              <a:t>】方法制作小鸡爪如图</a:t>
            </a:r>
            <a:r>
              <a:rPr lang="en-US" altLang="zh-CN" sz="1400" dirty="0"/>
              <a:t>2-134</a:t>
            </a:r>
            <a:r>
              <a:rPr lang="zh-CN" altLang="zh-CN" sz="1400" dirty="0"/>
              <a:t>所示。</a:t>
            </a:r>
          </a:p>
          <a:p>
            <a:r>
              <a:rPr lang="zh-CN" altLang="zh-CN" sz="1400" dirty="0"/>
              <a:t>【</a:t>
            </a:r>
            <a:r>
              <a:rPr lang="en-US" altLang="zh-CN" sz="1400" dirty="0"/>
              <a:t>Step17</a:t>
            </a:r>
            <a:r>
              <a:rPr lang="zh-CN" altLang="zh-CN" sz="1400" dirty="0"/>
              <a:t>】选中小鸡爪将其群组，然后移动到合适位置调整大小和方向以及图层顺序后如图</a:t>
            </a:r>
            <a:r>
              <a:rPr lang="en-US" altLang="zh-CN" sz="1400" dirty="0"/>
              <a:t>2-135</a:t>
            </a:r>
            <a:r>
              <a:rPr lang="zh-CN" altLang="zh-CN" sz="1400" dirty="0"/>
              <a:t>所示</a:t>
            </a:r>
            <a:r>
              <a:rPr lang="zh-CN" altLang="zh-CN" sz="1400" dirty="0" smtClean="0"/>
              <a:t>。</a:t>
            </a:r>
            <a:r>
              <a:rPr lang="en-US" altLang="zh-CN" sz="1400" dirty="0"/>
              <a:t>图2-135</a:t>
            </a:r>
          </a:p>
          <a:p>
            <a:r>
              <a:rPr lang="en-US" altLang="zh-CN" sz="1400" dirty="0"/>
              <a:t>          图2-136</a:t>
            </a:r>
          </a:p>
          <a:p>
            <a:endParaRPr lang="zh-CN" altLang="en-US" sz="1400" dirty="0"/>
          </a:p>
        </p:txBody>
      </p:sp>
      <p:grpSp>
        <p:nvGrpSpPr>
          <p:cNvPr id="13" name="画布 432"/>
          <p:cNvGrpSpPr>
            <a:grpSpLocks/>
          </p:cNvGrpSpPr>
          <p:nvPr/>
        </p:nvGrpSpPr>
        <p:grpSpPr bwMode="auto">
          <a:xfrm>
            <a:off x="3578895" y="1397847"/>
            <a:ext cx="1009650" cy="1019175"/>
            <a:chOff x="0" y="0"/>
            <a:chExt cx="10096" cy="10191"/>
          </a:xfrm>
        </p:grpSpPr>
        <p:sp>
          <p:nvSpPr>
            <p:cNvPr id="14" name="AutoShape 25"/>
            <p:cNvSpPr>
              <a:spLocks noChangeAspect="1" noChangeArrowheads="1"/>
            </p:cNvSpPr>
            <p:nvPr/>
          </p:nvSpPr>
          <p:spPr bwMode="auto">
            <a:xfrm>
              <a:off x="0" y="0"/>
              <a:ext cx="10096" cy="1019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10" name="图片 40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0" y="0"/>
              <a:ext cx="9715" cy="7715"/>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405"/>
            <p:cNvSpPr txBox="1">
              <a:spLocks noChangeArrowheads="1"/>
            </p:cNvSpPr>
            <p:nvPr/>
          </p:nvSpPr>
          <p:spPr bwMode="auto">
            <a:xfrm>
              <a:off x="2455" y="7048"/>
              <a:ext cx="6668" cy="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2-132</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6" name="画布 433"/>
          <p:cNvGrpSpPr>
            <a:grpSpLocks/>
          </p:cNvGrpSpPr>
          <p:nvPr/>
        </p:nvGrpSpPr>
        <p:grpSpPr bwMode="auto">
          <a:xfrm>
            <a:off x="5031353" y="1356594"/>
            <a:ext cx="1179500" cy="1259462"/>
            <a:chOff x="0" y="0"/>
            <a:chExt cx="12446" cy="15621"/>
          </a:xfrm>
        </p:grpSpPr>
        <p:sp>
          <p:nvSpPr>
            <p:cNvPr id="17" name="AutoShape 21"/>
            <p:cNvSpPr>
              <a:spLocks noChangeAspect="1" noChangeArrowheads="1"/>
            </p:cNvSpPr>
            <p:nvPr/>
          </p:nvSpPr>
          <p:spPr bwMode="auto">
            <a:xfrm>
              <a:off x="0" y="0"/>
              <a:ext cx="12446" cy="156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8" name="图片 40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9" y="0"/>
              <a:ext cx="12093" cy="12539"/>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408"/>
            <p:cNvSpPr txBox="1">
              <a:spLocks noChangeArrowheads="1"/>
            </p:cNvSpPr>
            <p:nvPr/>
          </p:nvSpPr>
          <p:spPr bwMode="auto">
            <a:xfrm>
              <a:off x="4552" y="12539"/>
              <a:ext cx="7243" cy="2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2-133</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9" name="画布 434"/>
          <p:cNvGrpSpPr>
            <a:grpSpLocks/>
          </p:cNvGrpSpPr>
          <p:nvPr/>
        </p:nvGrpSpPr>
        <p:grpSpPr bwMode="auto">
          <a:xfrm>
            <a:off x="6459215" y="1381075"/>
            <a:ext cx="808279" cy="914400"/>
            <a:chOff x="0" y="0"/>
            <a:chExt cx="8076" cy="9144"/>
          </a:xfrm>
        </p:grpSpPr>
        <p:sp>
          <p:nvSpPr>
            <p:cNvPr id="20" name="AutoShape 17"/>
            <p:cNvSpPr>
              <a:spLocks noChangeAspect="1" noChangeArrowheads="1"/>
            </p:cNvSpPr>
            <p:nvPr/>
          </p:nvSpPr>
          <p:spPr bwMode="auto">
            <a:xfrm>
              <a:off x="0" y="0"/>
              <a:ext cx="8026" cy="91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6" name="图片 4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7" y="0"/>
              <a:ext cx="7669" cy="7143"/>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411"/>
            <p:cNvSpPr txBox="1">
              <a:spLocks noChangeArrowheads="1"/>
            </p:cNvSpPr>
            <p:nvPr/>
          </p:nvSpPr>
          <p:spPr bwMode="auto">
            <a:xfrm>
              <a:off x="407" y="5905"/>
              <a:ext cx="6863" cy="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2-134</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22" name="Rectangle 26"/>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3" name="Rectangle 28"/>
          <p:cNvSpPr>
            <a:spLocks noChangeArrowheads="1"/>
          </p:cNvSpPr>
          <p:nvPr/>
        </p:nvSpPr>
        <p:spPr bwMode="auto">
          <a:xfrm>
            <a:off x="0" y="14763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宋体" pitchFamily="2" charset="-122"/>
              <a:ea typeface="宋体" pitchFamily="2" charset="-122"/>
              <a:cs typeface="Times New Roman" pitchFamily="18" charset="0"/>
            </a:endParaRPr>
          </a:p>
          <a:p>
            <a:pPr marL="0" marR="0" lvl="0" indent="33337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 name="Rectangle 30"/>
          <p:cNvSpPr>
            <a:spLocks noChangeArrowheads="1"/>
          </p:cNvSpPr>
          <p:nvPr/>
        </p:nvSpPr>
        <p:spPr bwMode="auto">
          <a:xfrm>
            <a:off x="0" y="30384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宋体" pitchFamily="2" charset="-122"/>
              <a:ea typeface="宋体" pitchFamily="2" charset="-122"/>
              <a:cs typeface="Times New Roman" pitchFamily="18" charset="0"/>
            </a:endParaRPr>
          </a:p>
          <a:p>
            <a:pPr marL="0" marR="0" lvl="0" indent="33337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Rectangle 32"/>
          <p:cNvSpPr>
            <a:spLocks noChangeArrowheads="1"/>
          </p:cNvSpPr>
          <p:nvPr/>
        </p:nvSpPr>
        <p:spPr bwMode="auto">
          <a:xfrm>
            <a:off x="0" y="3952875"/>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6" name="画布 435"/>
          <p:cNvGrpSpPr>
            <a:grpSpLocks/>
          </p:cNvGrpSpPr>
          <p:nvPr/>
        </p:nvGrpSpPr>
        <p:grpSpPr bwMode="auto">
          <a:xfrm>
            <a:off x="7827367" y="1397847"/>
            <a:ext cx="1162050" cy="1465263"/>
            <a:chOff x="0" y="0"/>
            <a:chExt cx="11620" cy="14649"/>
          </a:xfrm>
        </p:grpSpPr>
        <p:sp>
          <p:nvSpPr>
            <p:cNvPr id="27" name="AutoShape 40"/>
            <p:cNvSpPr>
              <a:spLocks noChangeAspect="1" noChangeArrowheads="1"/>
            </p:cNvSpPr>
            <p:nvPr/>
          </p:nvSpPr>
          <p:spPr bwMode="auto">
            <a:xfrm>
              <a:off x="0" y="0"/>
              <a:ext cx="11620" cy="1464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3" name="图片 4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9" y="0"/>
              <a:ext cx="11290" cy="12277"/>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415"/>
            <p:cNvSpPr txBox="1">
              <a:spLocks noChangeArrowheads="1"/>
            </p:cNvSpPr>
            <p:nvPr/>
          </p:nvSpPr>
          <p:spPr bwMode="auto">
            <a:xfrm>
              <a:off x="3457" y="11610"/>
              <a:ext cx="7144" cy="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2-135</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29" name="画布 436"/>
          <p:cNvGrpSpPr>
            <a:grpSpLocks/>
          </p:cNvGrpSpPr>
          <p:nvPr/>
        </p:nvGrpSpPr>
        <p:grpSpPr bwMode="auto">
          <a:xfrm>
            <a:off x="9419085" y="1242887"/>
            <a:ext cx="2279650" cy="1704975"/>
            <a:chOff x="0" y="0"/>
            <a:chExt cx="22802" cy="17049"/>
          </a:xfrm>
        </p:grpSpPr>
        <p:sp>
          <p:nvSpPr>
            <p:cNvPr id="30" name="AutoShape 36"/>
            <p:cNvSpPr>
              <a:spLocks noChangeAspect="1" noChangeArrowheads="1"/>
            </p:cNvSpPr>
            <p:nvPr/>
          </p:nvSpPr>
          <p:spPr bwMode="auto">
            <a:xfrm>
              <a:off x="0" y="0"/>
              <a:ext cx="22802" cy="1704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1" name="图片 4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59" y="0"/>
              <a:ext cx="22444" cy="13811"/>
            </a:xfrm>
            <a:prstGeom prst="rect">
              <a:avLst/>
            </a:prstGeom>
            <a:noFill/>
            <a:extLst>
              <a:ext uri="{909E8E84-426E-40DD-AFC4-6F175D3DCCD1}">
                <a14:hiddenFill xmlns:a14="http://schemas.microsoft.com/office/drawing/2010/main">
                  <a:solidFill>
                    <a:srgbClr val="FFFFFF"/>
                  </a:solidFill>
                </a14:hiddenFill>
              </a:ext>
            </a:extLst>
          </p:spPr>
        </p:pic>
        <p:sp>
          <p:nvSpPr>
            <p:cNvPr id="31" name="文本框 418"/>
            <p:cNvSpPr txBox="1">
              <a:spLocks noChangeArrowheads="1"/>
            </p:cNvSpPr>
            <p:nvPr/>
          </p:nvSpPr>
          <p:spPr bwMode="auto">
            <a:xfrm>
              <a:off x="9856" y="13811"/>
              <a:ext cx="7430" cy="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2-136</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92" name="Rectangle 41"/>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93" name="Rectangle 43"/>
          <p:cNvSpPr>
            <a:spLocks noChangeArrowheads="1"/>
          </p:cNvSpPr>
          <p:nvPr/>
        </p:nvSpPr>
        <p:spPr bwMode="auto">
          <a:xfrm>
            <a:off x="0" y="1922463"/>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333375"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4" name="Rectangle 45"/>
          <p:cNvSpPr>
            <a:spLocks noChangeArrowheads="1"/>
          </p:cNvSpPr>
          <p:nvPr/>
        </p:nvSpPr>
        <p:spPr bwMode="auto">
          <a:xfrm>
            <a:off x="0" y="3627438"/>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9976914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0543" y="1196752"/>
            <a:ext cx="10945216" cy="5078313"/>
          </a:xfrm>
          <a:prstGeom prst="rect">
            <a:avLst/>
          </a:prstGeom>
        </p:spPr>
        <p:txBody>
          <a:bodyPr wrap="square">
            <a:spAutoFit/>
          </a:bodyPr>
          <a:lstStyle/>
          <a:p>
            <a:r>
              <a:rPr lang="zh-CN" altLang="zh-CN" b="1" dirty="0"/>
              <a:t>课后作业</a:t>
            </a:r>
          </a:p>
          <a:p>
            <a:r>
              <a:rPr lang="zh-CN" altLang="zh-CN" dirty="0"/>
              <a:t>一、填空题</a:t>
            </a:r>
          </a:p>
          <a:p>
            <a:r>
              <a:rPr lang="en-US" altLang="zh-CN" dirty="0"/>
              <a:t>1</a:t>
            </a:r>
            <a:r>
              <a:rPr lang="zh-CN" altLang="zh-CN" dirty="0"/>
              <a:t>．</a:t>
            </a:r>
            <a:r>
              <a:rPr lang="en-US" altLang="zh-CN" dirty="0" err="1"/>
              <a:t>CorelDRAW</a:t>
            </a:r>
            <a:r>
              <a:rPr lang="zh-CN" altLang="zh-CN" dirty="0"/>
              <a:t>中再制命令的快捷键是（</a:t>
            </a:r>
            <a:r>
              <a:rPr lang="en-US" altLang="zh-CN" dirty="0"/>
              <a:t>   </a:t>
            </a:r>
            <a:r>
              <a:rPr lang="zh-CN" altLang="zh-CN" dirty="0"/>
              <a:t>）</a:t>
            </a:r>
            <a:r>
              <a:rPr lang="en-US" altLang="zh-CN" dirty="0"/>
              <a:t> A</a:t>
            </a:r>
            <a:r>
              <a:rPr lang="zh-CN" altLang="zh-CN" dirty="0"/>
              <a:t>、</a:t>
            </a:r>
            <a:r>
              <a:rPr lang="en-US" altLang="zh-CN" dirty="0" err="1"/>
              <a:t>Ctrl+R</a:t>
            </a:r>
            <a:r>
              <a:rPr lang="en-US" altLang="zh-CN" dirty="0"/>
              <a:t>  B</a:t>
            </a:r>
            <a:r>
              <a:rPr lang="zh-CN" altLang="zh-CN" dirty="0"/>
              <a:t>、</a:t>
            </a:r>
            <a:r>
              <a:rPr lang="en-US" altLang="zh-CN" dirty="0" err="1"/>
              <a:t>Ctrl+G</a:t>
            </a:r>
            <a:r>
              <a:rPr lang="en-US" altLang="zh-CN" dirty="0"/>
              <a:t>  C</a:t>
            </a:r>
            <a:r>
              <a:rPr lang="zh-CN" altLang="zh-CN" dirty="0"/>
              <a:t>、</a:t>
            </a:r>
            <a:r>
              <a:rPr lang="en-US" altLang="zh-CN" dirty="0" err="1"/>
              <a:t>Ctrl+D</a:t>
            </a:r>
            <a:r>
              <a:rPr lang="en-US" altLang="zh-CN" dirty="0"/>
              <a:t>  D</a:t>
            </a:r>
            <a:r>
              <a:rPr lang="zh-CN" altLang="zh-CN" dirty="0"/>
              <a:t>、</a:t>
            </a:r>
            <a:r>
              <a:rPr lang="en-US" altLang="zh-CN" dirty="0" err="1"/>
              <a:t>Ctrl+K</a:t>
            </a:r>
            <a:endParaRPr lang="zh-CN" altLang="zh-CN" dirty="0"/>
          </a:p>
          <a:p>
            <a:r>
              <a:rPr lang="en-US" altLang="zh-CN" dirty="0"/>
              <a:t>2</a:t>
            </a:r>
            <a:r>
              <a:rPr lang="zh-CN" altLang="zh-CN" dirty="0"/>
              <a:t>．</a:t>
            </a:r>
            <a:r>
              <a:rPr lang="en-US" altLang="zh-CN" dirty="0" err="1"/>
              <a:t>CorelDRAW</a:t>
            </a:r>
            <a:r>
              <a:rPr lang="en-US" altLang="zh-CN" dirty="0"/>
              <a:t> X7</a:t>
            </a:r>
            <a:r>
              <a:rPr lang="zh-CN" altLang="zh-CN" dirty="0"/>
              <a:t>的图纸工具可以很方便的创建一个棋盘格，请问图纸工具绘制的棋盘格基本组成要素为（）</a:t>
            </a:r>
          </a:p>
          <a:p>
            <a:r>
              <a:rPr lang="en-US" altLang="zh-CN" dirty="0"/>
              <a:t> A </a:t>
            </a:r>
            <a:r>
              <a:rPr lang="zh-CN" altLang="zh-CN" dirty="0"/>
              <a:t>由直线构成</a:t>
            </a:r>
            <a:r>
              <a:rPr lang="en-US" altLang="zh-CN" dirty="0"/>
              <a:t>          B</a:t>
            </a:r>
            <a:r>
              <a:rPr lang="zh-CN" altLang="zh-CN" dirty="0"/>
              <a:t>由一个大矩形和多条直线构成</a:t>
            </a:r>
          </a:p>
          <a:p>
            <a:r>
              <a:rPr lang="en-US" altLang="zh-CN" dirty="0"/>
              <a:t>C </a:t>
            </a:r>
            <a:r>
              <a:rPr lang="zh-CN" altLang="zh-CN" dirty="0"/>
              <a:t>由很多的小矩形构成</a:t>
            </a:r>
            <a:r>
              <a:rPr lang="en-US" altLang="zh-CN" dirty="0"/>
              <a:t> D</a:t>
            </a:r>
            <a:r>
              <a:rPr lang="zh-CN" altLang="zh-CN" dirty="0"/>
              <a:t>由多个矩形交叉构成</a:t>
            </a:r>
          </a:p>
          <a:p>
            <a:r>
              <a:rPr lang="en-US" altLang="zh-CN" dirty="0"/>
              <a:t>3</a:t>
            </a:r>
            <a:r>
              <a:rPr lang="zh-CN" altLang="zh-CN" dirty="0"/>
              <a:t>．对选定的对象进行轮廓填充，下列操作哪个是正确的（</a:t>
            </a:r>
            <a:r>
              <a:rPr lang="en-US" altLang="zh-CN" dirty="0"/>
              <a:t>  </a:t>
            </a:r>
            <a:r>
              <a:rPr lang="zh-CN" altLang="zh-CN" dirty="0"/>
              <a:t>）</a:t>
            </a:r>
          </a:p>
          <a:p>
            <a:r>
              <a:rPr lang="en-US" altLang="zh-CN" dirty="0"/>
              <a:t>A </a:t>
            </a:r>
            <a:r>
              <a:rPr lang="zh-CN" altLang="zh-CN" dirty="0"/>
              <a:t>按鼠标右键选中调色板中的颜色</a:t>
            </a:r>
            <a:r>
              <a:rPr lang="en-US" altLang="zh-CN" dirty="0"/>
              <a:t>     B </a:t>
            </a:r>
            <a:r>
              <a:rPr lang="zh-CN" altLang="zh-CN" dirty="0"/>
              <a:t>按鼠标左键选中调色板中的颜色</a:t>
            </a:r>
          </a:p>
          <a:p>
            <a:r>
              <a:rPr lang="en-US" altLang="zh-CN" dirty="0"/>
              <a:t>C  </a:t>
            </a:r>
            <a:r>
              <a:rPr lang="zh-CN" altLang="zh-CN" dirty="0"/>
              <a:t>双击鼠标右键选中调色板中的颜色</a:t>
            </a:r>
            <a:r>
              <a:rPr lang="en-US" altLang="zh-CN" dirty="0"/>
              <a:t>  D </a:t>
            </a:r>
            <a:r>
              <a:rPr lang="zh-CN" altLang="zh-CN" dirty="0"/>
              <a:t>双击鼠标左键选中调色板中的颜色</a:t>
            </a:r>
          </a:p>
          <a:p>
            <a:r>
              <a:rPr lang="en-US" altLang="zh-CN" dirty="0"/>
              <a:t>4</a:t>
            </a:r>
            <a:r>
              <a:rPr lang="zh-CN" altLang="zh-CN" dirty="0"/>
              <a:t>．当你用鼠标点击一个对象时，它的周围出现（</a:t>
            </a:r>
            <a:r>
              <a:rPr lang="en-US" altLang="zh-CN" dirty="0"/>
              <a:t>  </a:t>
            </a:r>
            <a:r>
              <a:rPr lang="zh-CN" altLang="zh-CN" dirty="0"/>
              <a:t>）个控制方块。</a:t>
            </a:r>
          </a:p>
          <a:p>
            <a:r>
              <a:rPr lang="en-US" altLang="zh-CN" dirty="0"/>
              <a:t>A 4  B 6  C 8  D 9</a:t>
            </a:r>
            <a:endParaRPr lang="zh-CN" altLang="zh-CN" dirty="0"/>
          </a:p>
          <a:p>
            <a:r>
              <a:rPr lang="zh-CN" altLang="zh-CN" dirty="0"/>
              <a:t>二、简答题</a:t>
            </a:r>
          </a:p>
          <a:p>
            <a:r>
              <a:rPr lang="en-US" altLang="zh-CN" dirty="0" smtClean="0"/>
              <a:t>1</a:t>
            </a:r>
            <a:r>
              <a:rPr lang="zh-CN" altLang="zh-CN" dirty="0" smtClean="0"/>
              <a:t>．简述群组对象与对象的结合有什么异同。</a:t>
            </a:r>
          </a:p>
          <a:p>
            <a:r>
              <a:rPr lang="en-US" altLang="zh-CN" dirty="0" smtClean="0"/>
              <a:t>2</a:t>
            </a:r>
            <a:r>
              <a:rPr lang="zh-CN" altLang="zh-CN" dirty="0"/>
              <a:t>．简述正圆的绘制方法。</a:t>
            </a:r>
          </a:p>
          <a:p>
            <a:r>
              <a:rPr lang="en-US" altLang="zh-CN" dirty="0"/>
              <a:t>3</a:t>
            </a:r>
            <a:r>
              <a:rPr lang="zh-CN" altLang="zh-CN" dirty="0"/>
              <a:t>．</a:t>
            </a:r>
            <a:r>
              <a:rPr lang="en-US" altLang="zh-CN" dirty="0" err="1"/>
              <a:t>Coreldraw</a:t>
            </a:r>
            <a:r>
              <a:rPr lang="zh-CN" altLang="zh-CN" dirty="0"/>
              <a:t>锁定的对象的作用是什么？</a:t>
            </a:r>
          </a:p>
          <a:p>
            <a:r>
              <a:rPr lang="en-US" altLang="zh-CN" dirty="0"/>
              <a:t>4</a:t>
            </a:r>
            <a:r>
              <a:rPr lang="zh-CN" altLang="zh-CN" dirty="0"/>
              <a:t>．简述复制对象的几种方法。</a:t>
            </a:r>
          </a:p>
          <a:p>
            <a:r>
              <a:rPr lang="zh-CN" altLang="zh-CN" dirty="0"/>
              <a:t>三、操作题</a:t>
            </a:r>
          </a:p>
          <a:p>
            <a:r>
              <a:rPr lang="en-US" altLang="zh-CN" dirty="0"/>
              <a:t>    </a:t>
            </a:r>
            <a:r>
              <a:rPr lang="zh-CN" altLang="zh-CN" dirty="0"/>
              <a:t>请使用椭圆工具、“对象</a:t>
            </a:r>
            <a:r>
              <a:rPr lang="en-US" altLang="zh-CN" dirty="0"/>
              <a:t>\</a:t>
            </a:r>
            <a:r>
              <a:rPr lang="zh-CN" altLang="zh-CN" dirty="0"/>
              <a:t>变换”菜单、“位图</a:t>
            </a:r>
            <a:r>
              <a:rPr lang="en-US" altLang="zh-CN" dirty="0"/>
              <a:t>\</a:t>
            </a:r>
            <a:r>
              <a:rPr lang="zh-CN" altLang="zh-CN" dirty="0"/>
              <a:t>模糊”命令制作如图</a:t>
            </a:r>
            <a:r>
              <a:rPr lang="en-US" altLang="zh-CN" dirty="0"/>
              <a:t>2-138</a:t>
            </a:r>
            <a:r>
              <a:rPr lang="zh-CN" altLang="zh-CN" dirty="0"/>
              <a:t>所示效果图。</a:t>
            </a:r>
            <a:endParaRPr lang="zh-CN" altLang="en-US" dirty="0"/>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7327" y="2348880"/>
            <a:ext cx="5275263" cy="3565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616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绘制和编辑图形</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0" name="TextBox 9"/>
          <p:cNvSpPr txBox="1"/>
          <p:nvPr/>
        </p:nvSpPr>
        <p:spPr>
          <a:xfrm>
            <a:off x="1330903" y="2348879"/>
            <a:ext cx="9217024" cy="2277547"/>
          </a:xfrm>
          <a:prstGeom prst="rect">
            <a:avLst/>
          </a:prstGeom>
          <a:noFill/>
        </p:spPr>
        <p:txBody>
          <a:bodyPr wrap="square" rtlCol="0">
            <a:spAutoFit/>
          </a:bodyPr>
          <a:lstStyle/>
          <a:p>
            <a:pPr algn="ctr"/>
            <a:r>
              <a:rPr lang="zh-CN" altLang="en-US" sz="5400" dirty="0" smtClean="0"/>
              <a:t>祝同学们学有所成</a:t>
            </a:r>
            <a:endParaRPr lang="en-US" altLang="zh-CN" sz="5400" dirty="0" smtClean="0"/>
          </a:p>
          <a:p>
            <a:pPr algn="ctr"/>
            <a:r>
              <a:rPr lang="zh-CN" altLang="en-US" sz="8800" dirty="0" smtClean="0"/>
              <a:t>再 见！</a:t>
            </a:r>
            <a:endParaRPr lang="zh-CN" altLang="en-US" sz="8800" dirty="0"/>
          </a:p>
        </p:txBody>
      </p:sp>
    </p:spTree>
    <p:extLst>
      <p:ext uri="{BB962C8B-B14F-4D97-AF65-F5344CB8AC3E}">
        <p14:creationId xmlns:p14="http://schemas.microsoft.com/office/powerpoint/2010/main" val="363134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矩形 2"/>
          <p:cNvSpPr/>
          <p:nvPr/>
        </p:nvSpPr>
        <p:spPr>
          <a:xfrm>
            <a:off x="5235473" y="360529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5235473" y="4037243"/>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5" name="TextBox 8"/>
          <p:cNvSpPr txBox="1"/>
          <p:nvPr/>
        </p:nvSpPr>
        <p:spPr>
          <a:xfrm>
            <a:off x="4155559" y="2708921"/>
            <a:ext cx="5976064" cy="523220"/>
          </a:xfrm>
          <a:prstGeom prst="rect">
            <a:avLst/>
          </a:prstGeom>
          <a:noFill/>
        </p:spPr>
        <p:txBody>
          <a:bodyPr wrap="squar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第一节</a:t>
            </a:r>
            <a:r>
              <a:rPr lang="zh-CN" altLang="zh-CN" sz="2800" b="1" dirty="0">
                <a:solidFill>
                  <a:schemeClr val="tx1">
                    <a:lumMod val="65000"/>
                    <a:lumOff val="35000"/>
                  </a:schemeClr>
                </a:solidFill>
                <a:latin typeface="微软雅黑" pitchFamily="34" charset="-122"/>
                <a:ea typeface="微软雅黑" pitchFamily="34" charset="-122"/>
              </a:rPr>
              <a:t>绘制手机外观</a:t>
            </a:r>
            <a:endParaRPr lang="zh-CN" altLang="en-US" sz="2800" b="1"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0203631" y="680717"/>
            <a:ext cx="1584176" cy="1015663"/>
          </a:xfrm>
          <a:prstGeom prst="rect">
            <a:avLst/>
          </a:prstGeom>
        </p:spPr>
        <p:txBody>
          <a:bodyPr wrap="square">
            <a:spAutoFit/>
          </a:bodyPr>
          <a:lstStyle/>
          <a:p>
            <a:pPr algn="ctr"/>
            <a:r>
              <a:rPr lang="zh-CN" altLang="zh-CN" sz="2400" b="1" dirty="0" smtClean="0">
                <a:solidFill>
                  <a:schemeClr val="bg1"/>
                </a:solidFill>
              </a:rPr>
              <a:t>项目</a:t>
            </a:r>
            <a:r>
              <a:rPr lang="zh-CN" altLang="en-US" sz="2400" b="1" dirty="0">
                <a:solidFill>
                  <a:schemeClr val="bg1"/>
                </a:solidFill>
              </a:rPr>
              <a:t>二</a:t>
            </a:r>
            <a:r>
              <a:rPr lang="zh-CN" altLang="zh-CN" sz="2400" b="1" dirty="0" smtClean="0">
                <a:solidFill>
                  <a:schemeClr val="bg1"/>
                </a:solidFill>
              </a:rPr>
              <a:t> </a:t>
            </a:r>
            <a:endParaRPr lang="en-US" altLang="zh-CN" sz="2400" b="1" dirty="0" smtClean="0">
              <a:solidFill>
                <a:schemeClr val="bg1"/>
              </a:solidFill>
            </a:endParaRPr>
          </a:p>
          <a:p>
            <a:pPr algn="ctr"/>
            <a:r>
              <a:rPr lang="zh-CN" altLang="en-US" b="1" dirty="0" smtClean="0"/>
              <a:t>绘制和</a:t>
            </a:r>
            <a:endParaRPr lang="en-US" altLang="zh-CN" b="1" dirty="0" smtClean="0"/>
          </a:p>
          <a:p>
            <a:pPr algn="ctr"/>
            <a:r>
              <a:rPr lang="zh-CN" altLang="en-US" b="1" dirty="0" smtClean="0"/>
              <a:t>编辑图形</a:t>
            </a:r>
            <a:endParaRPr lang="zh-CN" altLang="zh-CN" b="1" dirty="0"/>
          </a:p>
        </p:txBody>
      </p:sp>
      <p:sp>
        <p:nvSpPr>
          <p:cNvPr id="14" name="矩形 13"/>
          <p:cNvSpPr/>
          <p:nvPr/>
        </p:nvSpPr>
        <p:spPr>
          <a:xfrm>
            <a:off x="5235079" y="449982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任务</a:t>
            </a:r>
            <a:r>
              <a:rPr lang="zh-CN" altLang="en-US" kern="0" dirty="0">
                <a:solidFill>
                  <a:schemeClr val="tx1">
                    <a:lumMod val="65000"/>
                    <a:lumOff val="35000"/>
                  </a:schemeClr>
                </a:solidFill>
                <a:latin typeface="微软雅黑" pitchFamily="34" charset="-122"/>
                <a:ea typeface="微软雅黑" pitchFamily="34" charset="-122"/>
              </a:rPr>
              <a:t>实现</a:t>
            </a:r>
          </a:p>
        </p:txBody>
      </p:sp>
    </p:spTree>
    <p:extLst>
      <p:ext uri="{BB962C8B-B14F-4D97-AF65-F5344CB8AC3E}">
        <p14:creationId xmlns:p14="http://schemas.microsoft.com/office/powerpoint/2010/main" val="31035630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4"/>
                                            </p:tgtEl>
                                            <p:attrNameLst>
                                              <p:attrName>style.visibility</p:attrName>
                                            </p:attrNameLst>
                                          </p:cBhvr>
                                          <p:to>
                                            <p:strVal val="visible"/>
                                          </p:to>
                                        </p:set>
                                        <p:animScale>
                                          <p:cBhvr>
                                            <p:cTn id="2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4"/>
                                            </p:tgtEl>
                                            <p:attrNameLst>
                                              <p:attrName>ppt_x</p:attrName>
                                              <p:attrName>ppt_y</p:attrName>
                                            </p:attrNameLst>
                                          </p:cBhvr>
                                        </p:animMotion>
                                        <p:animEffect transition="in" filter="fade">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1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6" name="矩形 5"/>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7" name="对角圆角矩形 6"/>
          <p:cNvSpPr/>
          <p:nvPr/>
        </p:nvSpPr>
        <p:spPr>
          <a:xfrm>
            <a:off x="7525796" y="260648"/>
            <a:ext cx="1368152"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3126" y="332656"/>
            <a:ext cx="1407934" cy="261610"/>
          </a:xfrm>
          <a:prstGeom prst="rect">
            <a:avLst/>
          </a:prstGeom>
        </p:spPr>
        <p:txBody>
          <a:bodyPr wrap="square">
            <a:spAutoFit/>
          </a:bodyPr>
          <a:lstStyle/>
          <a:p>
            <a:pPr lvl="0">
              <a:defRPr/>
            </a:pPr>
            <a:endParaRPr lang="zh-CN" altLang="en-US" sz="1100" b="1" kern="0" dirty="0">
              <a:solidFill>
                <a:schemeClr val="bg1"/>
              </a:solidFill>
              <a:latin typeface="微软雅黑" pitchFamily="34" charset="-122"/>
              <a:ea typeface="微软雅黑" pitchFamily="34" charset="-122"/>
            </a:endParaRPr>
          </a:p>
        </p:txBody>
      </p:sp>
      <p:sp>
        <p:nvSpPr>
          <p:cNvPr id="36" name="矩形 35"/>
          <p:cNvSpPr/>
          <p:nvPr/>
        </p:nvSpPr>
        <p:spPr>
          <a:xfrm>
            <a:off x="10360057" y="346863"/>
            <a:ext cx="1799670" cy="261610"/>
          </a:xfrm>
          <a:prstGeom prst="rect">
            <a:avLst/>
          </a:prstGeom>
        </p:spPr>
        <p:txBody>
          <a:bodyPr wrap="square">
            <a:spAutoFit/>
          </a:bodyPr>
          <a:lstStyle/>
          <a:p>
            <a:pPr lvl="0">
              <a:defRPr/>
            </a:pPr>
            <a:r>
              <a:rPr lang="zh-CN" altLang="zh-CN" sz="1100" dirty="0"/>
              <a:t>手机图标设计</a:t>
            </a:r>
            <a:endParaRPr lang="zh-CN" altLang="en-US" sz="1100" b="1" kern="0"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540647" y="1484784"/>
            <a:ext cx="9023024" cy="2339102"/>
          </a:xfrm>
          <a:prstGeom prst="rect">
            <a:avLst/>
          </a:prstGeom>
          <a:noFill/>
        </p:spPr>
        <p:txBody>
          <a:bodyPr wrap="square" rtlCol="0">
            <a:spAutoFit/>
          </a:bodyPr>
          <a:lstStyle/>
          <a:p>
            <a:pPr>
              <a:spcAft>
                <a:spcPts val="2400"/>
              </a:spcAft>
            </a:pPr>
            <a:r>
              <a:rPr lang="en-US" altLang="zh-CN" dirty="0" smtClean="0"/>
              <a:t>         </a:t>
            </a:r>
            <a:r>
              <a:rPr lang="zh-CN" altLang="en-US" dirty="0" smtClean="0"/>
              <a:t>一、</a:t>
            </a:r>
            <a:r>
              <a:rPr lang="en-US" altLang="zh-CN" dirty="0"/>
              <a:t> </a:t>
            </a:r>
            <a:r>
              <a:rPr lang="zh-CN" altLang="en-US" dirty="0" smtClean="0"/>
              <a:t>任务分析</a:t>
            </a:r>
            <a:endParaRPr lang="en-US" altLang="zh-CN" dirty="0" smtClean="0"/>
          </a:p>
          <a:p>
            <a:r>
              <a:rPr lang="zh-CN" altLang="zh-CN" dirty="0"/>
              <a:t>一部智能手机的外观大多都有矩形、圆形等形状来构成，外观简洁大方。本书第一个任务先让大家使用矩形、圆形绘制工具和颜色填充工具绘制一个智能手机外观，如图</a:t>
            </a:r>
            <a:r>
              <a:rPr lang="en-US" altLang="zh-CN" dirty="0"/>
              <a:t>2-1</a:t>
            </a:r>
            <a:r>
              <a:rPr lang="zh-CN" altLang="zh-CN" dirty="0"/>
              <a:t>所示。</a:t>
            </a:r>
          </a:p>
          <a:p>
            <a:r>
              <a:rPr lang="en-US" altLang="zh-CN" dirty="0"/>
              <a:t>     </a:t>
            </a:r>
            <a:r>
              <a:rPr lang="zh-CN" altLang="zh-CN" dirty="0"/>
              <a:t>由于是第一个任务，任务中所用到的知识点有些地方可能并没有讲到，但大家跟着任务一步步操作也能完全做下来。并且也希望大家通过任务的实现能把一些新接触到的知识点加以理解并能在以后的使用中能灵活运用。</a:t>
            </a:r>
          </a:p>
        </p:txBody>
      </p:sp>
      <p:sp>
        <p:nvSpPr>
          <p:cNvPr id="4" name="TextBox 3"/>
          <p:cNvSpPr txBox="1"/>
          <p:nvPr/>
        </p:nvSpPr>
        <p:spPr>
          <a:xfrm>
            <a:off x="7611343" y="326990"/>
            <a:ext cx="1269717" cy="261610"/>
          </a:xfrm>
          <a:prstGeom prst="rect">
            <a:avLst/>
          </a:prstGeom>
          <a:noFill/>
        </p:spPr>
        <p:txBody>
          <a:bodyPr wrap="square" rtlCol="0">
            <a:spAutoFit/>
          </a:bodyPr>
          <a:lstStyle/>
          <a:p>
            <a:r>
              <a:rPr lang="zh-CN" altLang="zh-CN" sz="1100" dirty="0"/>
              <a:t>绘制手机外观</a:t>
            </a:r>
            <a:endParaRPr lang="zh-CN" altLang="en-US" sz="11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9289992" y="346863"/>
            <a:ext cx="1031051" cy="261610"/>
          </a:xfrm>
          <a:prstGeom prst="rect">
            <a:avLst/>
          </a:prstGeom>
          <a:noFill/>
        </p:spPr>
        <p:txBody>
          <a:bodyPr wrap="none" rtlCol="0">
            <a:spAutoFit/>
          </a:bodyPr>
          <a:lstStyle/>
          <a:p>
            <a:r>
              <a:rPr lang="zh-CN" altLang="zh-CN" sz="1100" dirty="0"/>
              <a:t>梦幻壁纸设计</a:t>
            </a:r>
            <a:endParaRPr lang="zh-CN" altLang="en-US" sz="11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6196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对角圆角矩形 10"/>
          <p:cNvSpPr/>
          <p:nvPr/>
        </p:nvSpPr>
        <p:spPr>
          <a:xfrm>
            <a:off x="7429497" y="286743"/>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946303" y="285021"/>
            <a:ext cx="1114409" cy="369332"/>
          </a:xfrm>
          <a:prstGeom prst="rect">
            <a:avLst/>
          </a:prstGeom>
        </p:spPr>
        <p:txBody>
          <a:bodyPr wrap="none">
            <a:spAutoFit/>
          </a:bodyPr>
          <a:lstStyle/>
          <a:p>
            <a:pPr algn="ctr"/>
            <a:r>
              <a:rPr lang="zh-CN" altLang="en-US" b="1" dirty="0" smtClean="0"/>
              <a:t>编辑文本</a:t>
            </a:r>
            <a:endParaRPr lang="zh-CN" altLang="zh-CN" b="1" dirty="0"/>
          </a:p>
        </p:txBody>
      </p:sp>
      <p:sp>
        <p:nvSpPr>
          <p:cNvPr id="4" name="矩形 3"/>
          <p:cNvSpPr/>
          <p:nvPr/>
        </p:nvSpPr>
        <p:spPr>
          <a:xfrm>
            <a:off x="7429497" y="328426"/>
            <a:ext cx="1407934" cy="261610"/>
          </a:xfrm>
          <a:prstGeom prst="rect">
            <a:avLst/>
          </a:prstGeom>
        </p:spPr>
        <p:txBody>
          <a:bodyPr wrap="square">
            <a:spAutoFit/>
          </a:bodyPr>
          <a:lstStyle/>
          <a:p>
            <a:pPr lvl="0">
              <a:defRPr/>
            </a:pPr>
            <a:r>
              <a:rPr lang="zh-CN" altLang="en-US" sz="1100" b="1" kern="0" dirty="0">
                <a:latin typeface="微软雅黑" pitchFamily="34" charset="-122"/>
                <a:ea typeface="微软雅黑" pitchFamily="34" charset="-122"/>
              </a:rPr>
              <a:t>绘制手机外观</a:t>
            </a: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项目六</a:t>
            </a:r>
            <a:endParaRPr lang="zh-CN" altLang="en-US" b="1" dirty="0">
              <a:solidFill>
                <a:schemeClr val="bg1"/>
              </a:solidFill>
            </a:endParaRPr>
          </a:p>
        </p:txBody>
      </p:sp>
      <p:sp>
        <p:nvSpPr>
          <p:cNvPr id="12" name="TextBox 11"/>
          <p:cNvSpPr txBox="1"/>
          <p:nvPr/>
        </p:nvSpPr>
        <p:spPr>
          <a:xfrm>
            <a:off x="1502877" y="830034"/>
            <a:ext cx="9023024" cy="1046440"/>
          </a:xfrm>
          <a:prstGeom prst="rect">
            <a:avLst/>
          </a:prstGeom>
          <a:noFill/>
        </p:spPr>
        <p:txBody>
          <a:bodyPr wrap="square" rtlCol="0">
            <a:spAutoFit/>
          </a:bodyPr>
          <a:lstStyle/>
          <a:p>
            <a:pPr>
              <a:spcAft>
                <a:spcPts val="2400"/>
              </a:spcAft>
            </a:pPr>
            <a:r>
              <a:rPr lang="zh-CN" altLang="en-US" sz="1400" dirty="0"/>
              <a:t>二</a:t>
            </a:r>
            <a:r>
              <a:rPr lang="zh-CN" altLang="en-US" sz="1400" dirty="0" smtClean="0"/>
              <a:t>、</a:t>
            </a:r>
            <a:r>
              <a:rPr lang="en-US" altLang="zh-CN" sz="1400" dirty="0" smtClean="0"/>
              <a:t>  </a:t>
            </a:r>
            <a:r>
              <a:rPr lang="zh-CN" altLang="en-US" sz="1400" dirty="0" smtClean="0"/>
              <a:t>知识储备</a:t>
            </a:r>
          </a:p>
          <a:p>
            <a:pPr>
              <a:spcAft>
                <a:spcPts val="2400"/>
              </a:spcAft>
            </a:pPr>
            <a:r>
              <a:rPr lang="en-US" altLang="zh-CN" sz="1400" dirty="0" smtClean="0"/>
              <a:t>        </a:t>
            </a:r>
            <a:r>
              <a:rPr lang="zh-CN" altLang="zh-CN" sz="1400" dirty="0"/>
              <a:t> 在一些设计中，通常需要绘制一些矩形或圆角矩形。利用</a:t>
            </a:r>
            <a:r>
              <a:rPr lang="en-US" altLang="zh-CN" sz="1400" dirty="0" err="1"/>
              <a:t>CorelDRAW</a:t>
            </a:r>
            <a:r>
              <a:rPr lang="en-US" altLang="zh-CN" sz="1400" dirty="0"/>
              <a:t> X7</a:t>
            </a:r>
            <a:r>
              <a:rPr lang="zh-CN" altLang="zh-CN" sz="1400" dirty="0"/>
              <a:t>工具箱中的“矩形工具” （快捷键：</a:t>
            </a:r>
            <a:r>
              <a:rPr lang="en-US" altLang="zh-CN" sz="1400" dirty="0"/>
              <a:t>F6</a:t>
            </a:r>
            <a:r>
              <a:rPr lang="zh-CN" altLang="zh-CN" sz="1400" dirty="0"/>
              <a:t>）能够很快实现。点选矩形工具打开工具组可看到</a:t>
            </a:r>
            <a:r>
              <a:rPr lang="en-US" altLang="zh-CN" sz="1400" dirty="0" err="1"/>
              <a:t>CorelDRAW</a:t>
            </a:r>
            <a:r>
              <a:rPr lang="zh-CN" altLang="zh-CN" sz="1400" dirty="0"/>
              <a:t>提供了两种矩形绘制工具，如图</a:t>
            </a:r>
            <a:r>
              <a:rPr lang="en-US" altLang="zh-CN" sz="1400" dirty="0"/>
              <a:t>2-2</a:t>
            </a:r>
            <a:r>
              <a:rPr lang="zh-CN" altLang="zh-CN" sz="1400" dirty="0"/>
              <a:t>所示</a:t>
            </a:r>
            <a:r>
              <a:rPr lang="zh-CN" altLang="zh-CN" sz="1400" dirty="0" smtClean="0"/>
              <a:t>。</a:t>
            </a:r>
            <a:endParaRPr lang="zh-CN" altLang="zh-CN" sz="1400" dirty="0"/>
          </a:p>
        </p:txBody>
      </p:sp>
      <p:sp>
        <p:nvSpPr>
          <p:cNvPr id="33" name="TextBox 32"/>
          <p:cNvSpPr txBox="1"/>
          <p:nvPr/>
        </p:nvSpPr>
        <p:spPr>
          <a:xfrm>
            <a:off x="8133464" y="2815722"/>
            <a:ext cx="809793" cy="261610"/>
          </a:xfrm>
          <a:prstGeom prst="rect">
            <a:avLst/>
          </a:prstGeom>
          <a:noFill/>
        </p:spPr>
        <p:txBody>
          <a:bodyPr wrap="square" rtlCol="0">
            <a:spAutoFit/>
          </a:bodyPr>
          <a:lstStyle/>
          <a:p>
            <a:r>
              <a:rPr lang="zh-CN" altLang="en-US" sz="1100" dirty="0" smtClean="0"/>
              <a:t>图</a:t>
            </a:r>
            <a:r>
              <a:rPr lang="en-US" altLang="zh-CN" sz="1100" dirty="0" smtClean="0"/>
              <a:t>2-3</a:t>
            </a:r>
            <a:endParaRPr lang="zh-CN" altLang="en-US" sz="1100" dirty="0"/>
          </a:p>
        </p:txBody>
      </p:sp>
      <p:sp>
        <p:nvSpPr>
          <p:cNvPr id="34" name="TextBox 33"/>
          <p:cNvSpPr txBox="1"/>
          <p:nvPr/>
        </p:nvSpPr>
        <p:spPr>
          <a:xfrm>
            <a:off x="9919007" y="2941446"/>
            <a:ext cx="809793" cy="261610"/>
          </a:xfrm>
          <a:prstGeom prst="rect">
            <a:avLst/>
          </a:prstGeom>
          <a:noFill/>
        </p:spPr>
        <p:txBody>
          <a:bodyPr wrap="square" rtlCol="0">
            <a:spAutoFit/>
          </a:bodyPr>
          <a:lstStyle/>
          <a:p>
            <a:r>
              <a:rPr lang="zh-CN" altLang="en-US" sz="1100" dirty="0" smtClean="0"/>
              <a:t>图</a:t>
            </a:r>
            <a:r>
              <a:rPr lang="en-US" altLang="zh-CN" sz="1100" dirty="0" smtClean="0"/>
              <a:t>2-4</a:t>
            </a:r>
            <a:endParaRPr lang="zh-CN" altLang="en-US" sz="1100" dirty="0"/>
          </a:p>
        </p:txBody>
      </p:sp>
      <p:sp>
        <p:nvSpPr>
          <p:cNvPr id="40" name="TextBox 39"/>
          <p:cNvSpPr txBox="1"/>
          <p:nvPr/>
        </p:nvSpPr>
        <p:spPr>
          <a:xfrm>
            <a:off x="6119118" y="2702706"/>
            <a:ext cx="809793" cy="261610"/>
          </a:xfrm>
          <a:prstGeom prst="rect">
            <a:avLst/>
          </a:prstGeom>
          <a:noFill/>
        </p:spPr>
        <p:txBody>
          <a:bodyPr wrap="square" rtlCol="0">
            <a:spAutoFit/>
          </a:bodyPr>
          <a:lstStyle/>
          <a:p>
            <a:r>
              <a:rPr lang="zh-CN" altLang="en-US" sz="1100" dirty="0" smtClean="0"/>
              <a:t>图</a:t>
            </a:r>
            <a:r>
              <a:rPr lang="en-US" altLang="zh-CN" sz="1100" dirty="0" smtClean="0"/>
              <a:t>2-2</a:t>
            </a:r>
            <a:endParaRPr lang="zh-CN" altLang="en-US" sz="11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678" y="2148186"/>
            <a:ext cx="1590675" cy="457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35904" y="1970047"/>
            <a:ext cx="5616624" cy="1292662"/>
          </a:xfrm>
          <a:prstGeom prst="rect">
            <a:avLst/>
          </a:prstGeom>
          <a:noFill/>
        </p:spPr>
        <p:txBody>
          <a:bodyPr wrap="square" rtlCol="0">
            <a:spAutoFit/>
          </a:bodyPr>
          <a:lstStyle/>
          <a:p>
            <a:r>
              <a:rPr lang="zh-CN" altLang="zh-CN" sz="1200" b="1" dirty="0"/>
              <a:t>绘制矩形</a:t>
            </a:r>
            <a:endParaRPr lang="zh-CN" altLang="zh-CN" sz="1200" dirty="0"/>
          </a:p>
          <a:p>
            <a:r>
              <a:rPr lang="zh-CN" altLang="zh-CN" sz="1200" dirty="0"/>
              <a:t>首先选择矩形工具，选中“矩形（</a:t>
            </a:r>
            <a:r>
              <a:rPr lang="en-US" altLang="zh-CN" sz="1200" dirty="0"/>
              <a:t>R</a:t>
            </a:r>
            <a:r>
              <a:rPr lang="zh-CN" altLang="zh-CN" sz="1200" dirty="0"/>
              <a:t>）</a:t>
            </a:r>
            <a:r>
              <a:rPr lang="en-US" altLang="zh-CN" sz="1200" dirty="0"/>
              <a:t> F6</a:t>
            </a:r>
            <a:r>
              <a:rPr lang="zh-CN" altLang="zh-CN" sz="1200" dirty="0"/>
              <a:t>”工具，将鼠标放到你要绘制矩形的位置按住鼠标左键进行拖动即可。按住【</a:t>
            </a:r>
            <a:r>
              <a:rPr lang="en-US" altLang="zh-CN" sz="1200" dirty="0"/>
              <a:t>Ctrl</a:t>
            </a:r>
            <a:r>
              <a:rPr lang="zh-CN" altLang="zh-CN" sz="1200" dirty="0"/>
              <a:t>】键拖动鼠标，可绘制出一个正方形，按住【</a:t>
            </a:r>
            <a:r>
              <a:rPr lang="en-US" altLang="zh-CN" sz="1200" dirty="0"/>
              <a:t>Shift</a:t>
            </a:r>
            <a:r>
              <a:rPr lang="zh-CN" altLang="zh-CN" sz="1200" dirty="0"/>
              <a:t>】键拖动鼠标从中心向外绘制一个矩形，按住【</a:t>
            </a:r>
            <a:r>
              <a:rPr lang="en-US" altLang="zh-CN" sz="1200" dirty="0"/>
              <a:t>Ctrl +Shift</a:t>
            </a:r>
            <a:r>
              <a:rPr lang="zh-CN" altLang="zh-CN" sz="1200" dirty="0"/>
              <a:t>】键后拖动鼠标，则是从中心向外绘制一个正方形，如图</a:t>
            </a:r>
            <a:r>
              <a:rPr lang="en-US" altLang="zh-CN" sz="1200" dirty="0"/>
              <a:t>2-3</a:t>
            </a:r>
            <a:r>
              <a:rPr lang="zh-CN" altLang="zh-CN" sz="1200" dirty="0"/>
              <a:t>所示。</a:t>
            </a:r>
          </a:p>
          <a:p>
            <a:endParaRPr lang="zh-CN" alt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8278" y="1876474"/>
            <a:ext cx="1999388" cy="95690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35904" y="2963968"/>
            <a:ext cx="5369618" cy="2031325"/>
          </a:xfrm>
          <a:prstGeom prst="rect">
            <a:avLst/>
          </a:prstGeom>
          <a:noFill/>
        </p:spPr>
        <p:txBody>
          <a:bodyPr wrap="square" rtlCol="0">
            <a:spAutoFit/>
          </a:bodyPr>
          <a:lstStyle/>
          <a:p>
            <a:r>
              <a:rPr lang="zh-CN" altLang="zh-CN" sz="1200" b="1" dirty="0"/>
              <a:t>移动、缩放和延展对象</a:t>
            </a:r>
            <a:endParaRPr lang="zh-CN" altLang="zh-CN" sz="1200" dirty="0"/>
          </a:p>
          <a:p>
            <a:r>
              <a:rPr lang="zh-CN" altLang="zh-CN" sz="1200" dirty="0"/>
              <a:t>用选择工具选中对象，会出现如图</a:t>
            </a:r>
            <a:r>
              <a:rPr lang="en-US" altLang="zh-CN" sz="1200" dirty="0"/>
              <a:t>2-3</a:t>
            </a:r>
            <a:r>
              <a:rPr lang="zh-CN" altLang="zh-CN" sz="1200" dirty="0"/>
              <a:t>所示的八个调整手柄。绘制对象松开鼠标时会自动带有调整手柄，点击空白处或进行下一个操作时调整手柄会取消。</a:t>
            </a:r>
          </a:p>
          <a:p>
            <a:r>
              <a:rPr lang="zh-CN" altLang="zh-CN" sz="1200" dirty="0"/>
              <a:t>要移动对象，请拖动它。要将移动约束到水平轴或垂直轴，请在拖动时按住【</a:t>
            </a:r>
            <a:r>
              <a:rPr lang="en-US" altLang="zh-CN" sz="1200" dirty="0"/>
              <a:t>Ctrl</a:t>
            </a:r>
            <a:r>
              <a:rPr lang="zh-CN" altLang="zh-CN" sz="1200" dirty="0"/>
              <a:t>】键。要微调对象位置，请按键盘上的箭头键。</a:t>
            </a:r>
          </a:p>
          <a:p>
            <a:r>
              <a:rPr lang="zh-CN" altLang="zh-CN" sz="1200" dirty="0"/>
              <a:t>要缩放对象，请拖动某个角的调整手柄即可改变对象的大小，如果要从中心进行缩放，拖动时请按住【</a:t>
            </a:r>
            <a:r>
              <a:rPr lang="en-US" altLang="zh-CN" sz="1200" dirty="0"/>
              <a:t>Shift</a:t>
            </a:r>
            <a:r>
              <a:rPr lang="zh-CN" altLang="zh-CN" sz="1200" dirty="0"/>
              <a:t>】键，如图</a:t>
            </a:r>
            <a:r>
              <a:rPr lang="en-US" altLang="zh-CN" sz="1200" dirty="0"/>
              <a:t>2-4</a:t>
            </a:r>
            <a:r>
              <a:rPr lang="zh-CN" altLang="zh-CN" sz="1200" dirty="0"/>
              <a:t>所示，左上角的图正是进行对象的缩放操作</a:t>
            </a:r>
            <a:r>
              <a:rPr lang="zh-CN" altLang="zh-CN" sz="1200" dirty="0" smtClean="0"/>
              <a:t>。</a:t>
            </a:r>
            <a:r>
              <a:rPr lang="zh-CN" altLang="zh-CN" sz="1200" dirty="0"/>
              <a:t>要延展对象，请拖动对象的上下或左右的某个延展手柄，如图</a:t>
            </a:r>
            <a:r>
              <a:rPr lang="en-US" altLang="zh-CN" sz="1200" dirty="0"/>
              <a:t>2-4</a:t>
            </a:r>
            <a:r>
              <a:rPr lang="zh-CN" altLang="zh-CN" sz="1200" dirty="0"/>
              <a:t>所示。对对象的高和和宽进行延展操作</a:t>
            </a:r>
            <a:r>
              <a:rPr lang="zh-CN" altLang="zh-CN" sz="1200" dirty="0" smtClean="0"/>
              <a:t>。</a:t>
            </a:r>
            <a:endParaRPr lang="zh-CN" altLang="zh-CN" sz="1200" dirty="0"/>
          </a:p>
          <a:p>
            <a:endParaRPr lang="zh-CN" altLang="en-US"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4910" y="1855695"/>
            <a:ext cx="1585788" cy="99845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16238" y="4788941"/>
            <a:ext cx="5208950" cy="1107996"/>
          </a:xfrm>
          <a:prstGeom prst="rect">
            <a:avLst/>
          </a:prstGeom>
          <a:noFill/>
        </p:spPr>
        <p:txBody>
          <a:bodyPr wrap="square" rtlCol="0">
            <a:spAutoFit/>
          </a:bodyPr>
          <a:lstStyle/>
          <a:p>
            <a:r>
              <a:rPr lang="zh-CN" altLang="zh-CN" sz="1200" b="1" dirty="0"/>
              <a:t>圆角、扇形角、倒棱角</a:t>
            </a:r>
            <a:r>
              <a:rPr lang="en-US" altLang="zh-CN" sz="1200" dirty="0"/>
              <a:t>  </a:t>
            </a:r>
            <a:endParaRPr lang="zh-CN" altLang="zh-CN" sz="1200" dirty="0"/>
          </a:p>
          <a:p>
            <a:r>
              <a:rPr lang="en-US" altLang="zh-CN" sz="1200" dirty="0"/>
              <a:t>    </a:t>
            </a:r>
            <a:r>
              <a:rPr lang="zh-CN" altLang="zh-CN" sz="1200" dirty="0"/>
              <a:t>若将对象的角设置为圆角时可通过对象的属性栏来设置，如图</a:t>
            </a:r>
            <a:r>
              <a:rPr lang="en-US" altLang="zh-CN" sz="1200" dirty="0"/>
              <a:t>2-8</a:t>
            </a:r>
            <a:r>
              <a:rPr lang="zh-CN" altLang="zh-CN" sz="1200" dirty="0"/>
              <a:t>所示是矩形的属性栏。通过属性栏可将对象的四个角变为圆角、扇形角、倒棱角如图</a:t>
            </a:r>
            <a:r>
              <a:rPr lang="en-US" altLang="zh-CN" sz="1200" dirty="0"/>
              <a:t>2-9</a:t>
            </a:r>
            <a:r>
              <a:rPr lang="zh-CN" altLang="zh-CN" sz="1200" dirty="0"/>
              <a:t>所示。</a:t>
            </a:r>
          </a:p>
          <a:p>
            <a:endParaRPr lang="zh-CN" altLang="en-US" dirty="0"/>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3277" y="3202296"/>
            <a:ext cx="3114154" cy="400050"/>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6693567" y="3715585"/>
            <a:ext cx="809793" cy="261610"/>
          </a:xfrm>
          <a:prstGeom prst="rect">
            <a:avLst/>
          </a:prstGeom>
          <a:noFill/>
        </p:spPr>
        <p:txBody>
          <a:bodyPr wrap="square" rtlCol="0">
            <a:spAutoFit/>
          </a:bodyPr>
          <a:lstStyle/>
          <a:p>
            <a:r>
              <a:rPr lang="zh-CN" altLang="en-US" sz="1100" dirty="0" smtClean="0"/>
              <a:t>图</a:t>
            </a:r>
            <a:r>
              <a:rPr lang="en-US" altLang="zh-CN" sz="1100" dirty="0" smtClean="0"/>
              <a:t>2-8</a:t>
            </a:r>
          </a:p>
        </p:txBody>
      </p:sp>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5753" y="3202296"/>
            <a:ext cx="2529643" cy="115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11080499" y="4386514"/>
            <a:ext cx="809793" cy="261610"/>
          </a:xfrm>
          <a:prstGeom prst="rect">
            <a:avLst/>
          </a:prstGeom>
          <a:noFill/>
        </p:spPr>
        <p:txBody>
          <a:bodyPr wrap="square" rtlCol="0">
            <a:spAutoFit/>
          </a:bodyPr>
          <a:lstStyle/>
          <a:p>
            <a:r>
              <a:rPr lang="zh-CN" altLang="en-US" sz="1100" dirty="0" smtClean="0"/>
              <a:t>图</a:t>
            </a:r>
            <a:r>
              <a:rPr lang="en-US" altLang="zh-CN" sz="1100" dirty="0" smtClean="0"/>
              <a:t>2-9</a:t>
            </a:r>
          </a:p>
        </p:txBody>
      </p:sp>
      <p:sp>
        <p:nvSpPr>
          <p:cNvPr id="41" name="TextBox 40"/>
          <p:cNvSpPr txBox="1"/>
          <p:nvPr/>
        </p:nvSpPr>
        <p:spPr>
          <a:xfrm>
            <a:off x="5215214" y="4530265"/>
            <a:ext cx="5836500" cy="2400657"/>
          </a:xfrm>
          <a:prstGeom prst="rect">
            <a:avLst/>
          </a:prstGeom>
          <a:noFill/>
        </p:spPr>
        <p:txBody>
          <a:bodyPr wrap="square" rtlCol="0">
            <a:spAutoFit/>
          </a:bodyPr>
          <a:lstStyle/>
          <a:p>
            <a:r>
              <a:rPr lang="zh-CN" altLang="zh-CN" sz="1200" dirty="0"/>
              <a:t>说明：图</a:t>
            </a:r>
            <a:r>
              <a:rPr lang="en-US" altLang="zh-CN" sz="1200" dirty="0"/>
              <a:t>2-8</a:t>
            </a:r>
            <a:r>
              <a:rPr lang="zh-CN" altLang="zh-CN" sz="1200" dirty="0"/>
              <a:t>中的（</a:t>
            </a:r>
            <a:r>
              <a:rPr lang="en-US" altLang="zh-CN" sz="1200" dirty="0"/>
              <a:t>1</a:t>
            </a:r>
            <a:r>
              <a:rPr lang="zh-CN" altLang="zh-CN" sz="1200" dirty="0"/>
              <a:t>）圆角：当转角半径值大于</a:t>
            </a:r>
            <a:r>
              <a:rPr lang="en-US" altLang="zh-CN" sz="1200" dirty="0"/>
              <a:t>0</a:t>
            </a:r>
            <a:r>
              <a:rPr lang="zh-CN" altLang="zh-CN" sz="1200" dirty="0"/>
              <a:t>时，将矩形的转角变为弧形。（</a:t>
            </a:r>
            <a:r>
              <a:rPr lang="en-US" altLang="zh-CN" sz="1200" dirty="0"/>
              <a:t>2</a:t>
            </a:r>
            <a:r>
              <a:rPr lang="zh-CN" altLang="zh-CN" sz="1200" dirty="0"/>
              <a:t>）扇形角：当转角半径值大于</a:t>
            </a:r>
            <a:r>
              <a:rPr lang="en-US" altLang="zh-CN" sz="1200" dirty="0"/>
              <a:t>0</a:t>
            </a:r>
            <a:r>
              <a:rPr lang="zh-CN" altLang="zh-CN" sz="1200" dirty="0"/>
              <a:t>时，将矩形的转角替换为弧形凹口。（</a:t>
            </a:r>
            <a:r>
              <a:rPr lang="en-US" altLang="zh-CN" sz="1200" dirty="0"/>
              <a:t>3</a:t>
            </a:r>
            <a:r>
              <a:rPr lang="zh-CN" altLang="zh-CN" sz="1200" dirty="0"/>
              <a:t>）倒棱角：当转角半径值大于</a:t>
            </a:r>
            <a:r>
              <a:rPr lang="en-US" altLang="zh-CN" sz="1200" dirty="0"/>
              <a:t>0</a:t>
            </a:r>
            <a:r>
              <a:rPr lang="zh-CN" altLang="zh-CN" sz="1200" dirty="0"/>
              <a:t>时，将矩形的转角替换为直边。（</a:t>
            </a:r>
            <a:r>
              <a:rPr lang="en-US" altLang="zh-CN" sz="1200" dirty="0"/>
              <a:t>4</a:t>
            </a:r>
            <a:r>
              <a:rPr lang="zh-CN" altLang="zh-CN" sz="1200" dirty="0"/>
              <a:t>）转角半径：设置一个或多个矩形的转角半径。（</a:t>
            </a:r>
            <a:r>
              <a:rPr lang="en-US" altLang="zh-CN" sz="1200" dirty="0"/>
              <a:t>5</a:t>
            </a:r>
            <a:r>
              <a:rPr lang="zh-CN" altLang="zh-CN" sz="1200" dirty="0"/>
              <a:t>）同时编辑所有角：当该按钮按下时，圆角半径应用到矩形的所有角。反之可单独设置矩形的转角。（</a:t>
            </a:r>
            <a:r>
              <a:rPr lang="en-US" altLang="zh-CN" sz="1200" dirty="0"/>
              <a:t>6</a:t>
            </a:r>
            <a:r>
              <a:rPr lang="zh-CN" altLang="zh-CN" sz="1200" dirty="0"/>
              <a:t>）相对角缩放：当该按钮按下时，转角大小将根据矩形大小缩放角。（</a:t>
            </a:r>
            <a:r>
              <a:rPr lang="en-US" altLang="zh-CN" sz="1200" dirty="0"/>
              <a:t>7</a:t>
            </a:r>
            <a:r>
              <a:rPr lang="zh-CN" altLang="zh-CN" sz="1200" dirty="0"/>
              <a:t>）轮廓宽度：设置矩形轮廓线的宽度。</a:t>
            </a:r>
          </a:p>
          <a:p>
            <a:r>
              <a:rPr lang="en-US" altLang="zh-CN" sz="1200" dirty="0"/>
              <a:t>3</a:t>
            </a:r>
            <a:r>
              <a:rPr lang="zh-CN" altLang="zh-CN" sz="1200" dirty="0"/>
              <a:t>点矩形工具</a:t>
            </a:r>
          </a:p>
          <a:p>
            <a:r>
              <a:rPr lang="zh-CN" altLang="zh-CN" sz="1200" dirty="0"/>
              <a:t>要定义矩形的基线，请拖动鼠标以绘制宽度如图</a:t>
            </a:r>
            <a:r>
              <a:rPr lang="en-US" altLang="zh-CN" sz="1200" dirty="0"/>
              <a:t>2-10</a:t>
            </a:r>
            <a:r>
              <a:rPr lang="zh-CN" altLang="zh-CN" sz="1200" dirty="0"/>
              <a:t>所示，然后松开鼠标按钮。要将基线角度限制为</a:t>
            </a:r>
            <a:r>
              <a:rPr lang="en-US" altLang="zh-CN" sz="1200" dirty="0"/>
              <a:t>15</a:t>
            </a:r>
            <a:r>
              <a:rPr lang="zh-CN" altLang="zh-CN" sz="1200" dirty="0"/>
              <a:t>度增量，请在拖动鼠标时按住【</a:t>
            </a:r>
            <a:r>
              <a:rPr lang="en-US" altLang="zh-CN" sz="1200" dirty="0"/>
              <a:t>Ctrl</a:t>
            </a:r>
            <a:r>
              <a:rPr lang="zh-CN" altLang="zh-CN" sz="1200" dirty="0"/>
              <a:t>】键。</a:t>
            </a:r>
          </a:p>
          <a:p>
            <a:r>
              <a:rPr lang="zh-CN" altLang="zh-CN" sz="1200" dirty="0"/>
              <a:t>要定义矩形的高度，请移动指针以绘制高度，然后。按住【</a:t>
            </a:r>
            <a:r>
              <a:rPr lang="en-US" altLang="zh-CN" sz="1200" dirty="0"/>
              <a:t>Ctrl</a:t>
            </a:r>
            <a:r>
              <a:rPr lang="zh-CN" altLang="zh-CN" sz="1200" dirty="0"/>
              <a:t>】键以绘制一个正方形。如图</a:t>
            </a:r>
            <a:r>
              <a:rPr lang="en-US" altLang="zh-CN" sz="1200" dirty="0"/>
              <a:t>2-11</a:t>
            </a:r>
            <a:r>
              <a:rPr lang="zh-CN" altLang="zh-CN" sz="1200" dirty="0"/>
              <a:t>所示。</a:t>
            </a:r>
          </a:p>
          <a:p>
            <a:endParaRPr lang="zh-CN" altLang="en-US" dirty="0"/>
          </a:p>
        </p:txBody>
      </p:sp>
    </p:spTree>
    <p:extLst>
      <p:ext uri="{BB962C8B-B14F-4D97-AF65-F5344CB8AC3E}">
        <p14:creationId xmlns:p14="http://schemas.microsoft.com/office/powerpoint/2010/main" val="40156362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对角圆角矩形 40"/>
          <p:cNvSpPr/>
          <p:nvPr/>
        </p:nvSpPr>
        <p:spPr>
          <a:xfrm>
            <a:off x="10419655" y="285164"/>
            <a:ext cx="1335926" cy="385008"/>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54130" y="236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3" name="矩形 2"/>
          <p:cNvSpPr/>
          <p:nvPr/>
        </p:nvSpPr>
        <p:spPr>
          <a:xfrm>
            <a:off x="1540647" y="285021"/>
            <a:ext cx="1925720" cy="369332"/>
          </a:xfrm>
          <a:prstGeom prst="rect">
            <a:avLst/>
          </a:prstGeom>
        </p:spPr>
        <p:txBody>
          <a:bodyPr wrap="none">
            <a:spAutoFit/>
          </a:bodyPr>
          <a:lstStyle/>
          <a:p>
            <a:pPr algn="ctr"/>
            <a:r>
              <a:rPr lang="zh-CN" altLang="zh-CN" b="1" dirty="0"/>
              <a:t>认识</a:t>
            </a:r>
            <a:r>
              <a:rPr lang="en-US" altLang="zh-CN" b="1" dirty="0" err="1"/>
              <a:t>Coreldraw</a:t>
            </a:r>
            <a:r>
              <a:rPr lang="en-US" altLang="zh-CN" b="1" dirty="0"/>
              <a:t> X7</a:t>
            </a:r>
            <a:endParaRPr lang="zh-CN" altLang="zh-CN" b="1" dirty="0"/>
          </a:p>
        </p:txBody>
      </p:sp>
      <p:sp>
        <p:nvSpPr>
          <p:cNvPr id="4" name="矩形 3"/>
          <p:cNvSpPr/>
          <p:nvPr/>
        </p:nvSpPr>
        <p:spPr>
          <a:xfrm>
            <a:off x="8939713" y="338882"/>
            <a:ext cx="1407934" cy="261610"/>
          </a:xfrm>
          <a:prstGeom prst="rect">
            <a:avLst/>
          </a:prstGeom>
        </p:spPr>
        <p:txBody>
          <a:bodyPr wrap="square">
            <a:spAutoFit/>
          </a:bodyPr>
          <a:lstStyle/>
          <a:p>
            <a:pPr lvl="0">
              <a:defRPr/>
            </a:pPr>
            <a:r>
              <a:rPr lang="zh-CN" altLang="en-US" sz="1100" b="1" kern="0" dirty="0">
                <a:latin typeface="微软雅黑" pitchFamily="34" charset="-122"/>
                <a:ea typeface="微软雅黑" pitchFamily="34" charset="-122"/>
              </a:rPr>
              <a:t>绘制手机外观</a:t>
            </a:r>
          </a:p>
        </p:txBody>
      </p:sp>
      <p:sp>
        <p:nvSpPr>
          <p:cNvPr id="5" name="矩形 4"/>
          <p:cNvSpPr/>
          <p:nvPr/>
        </p:nvSpPr>
        <p:spPr>
          <a:xfrm>
            <a:off x="10360057" y="346863"/>
            <a:ext cx="1799670" cy="261610"/>
          </a:xfrm>
          <a:prstGeom prst="rect">
            <a:avLst/>
          </a:prstGeom>
        </p:spPr>
        <p:txBody>
          <a:bodyPr wrap="square">
            <a:spAutoFit/>
          </a:bodyPr>
          <a:lstStyle/>
          <a:p>
            <a:pPr lvl="0">
              <a:defRPr/>
            </a:pPr>
            <a:r>
              <a:rPr lang="zh-CN" altLang="en-US" sz="1100" b="1" kern="0" dirty="0" smtClean="0">
                <a:solidFill>
                  <a:schemeClr val="bg1"/>
                </a:solidFill>
                <a:latin typeface="微软雅黑" pitchFamily="34" charset="-122"/>
                <a:ea typeface="微软雅黑" pitchFamily="34" charset="-122"/>
              </a:rPr>
              <a:t>梦幻壁纸设计</a:t>
            </a:r>
            <a:endParaRPr lang="zh-CN" altLang="en-US" sz="1100" b="1" kern="0" dirty="0">
              <a:solidFill>
                <a:schemeClr val="bg1"/>
              </a:solidFill>
              <a:latin typeface="微软雅黑" pitchFamily="34" charset="-122"/>
              <a:ea typeface="微软雅黑" pitchFamily="34" charset="-122"/>
            </a:endParaRPr>
          </a:p>
        </p:txBody>
      </p:sp>
      <p:sp>
        <p:nvSpPr>
          <p:cNvPr id="6" name="TextBox 5"/>
          <p:cNvSpPr txBox="1"/>
          <p:nvPr/>
        </p:nvSpPr>
        <p:spPr>
          <a:xfrm>
            <a:off x="1006530" y="176098"/>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8" name="泪滴形 7"/>
          <p:cNvSpPr/>
          <p:nvPr/>
        </p:nvSpPr>
        <p:spPr>
          <a:xfrm rot="7921741">
            <a:off x="904824" y="13603"/>
            <a:ext cx="547360" cy="542836"/>
          </a:xfrm>
          <a:prstGeom prst="teardrop">
            <a:avLst/>
          </a:prstGeom>
          <a:solidFill>
            <a:srgbClr val="FF9300"/>
          </a:solidFill>
          <a:ln>
            <a:solidFill>
              <a:srgbClr val="F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54130" y="8022"/>
            <a:ext cx="648747" cy="646331"/>
          </a:xfrm>
          <a:prstGeom prst="rect">
            <a:avLst/>
          </a:prstGeom>
          <a:noFill/>
        </p:spPr>
        <p:txBody>
          <a:bodyPr wrap="square" rtlCol="0">
            <a:spAutoFit/>
          </a:bodyPr>
          <a:lstStyle/>
          <a:p>
            <a:pPr algn="ctr"/>
            <a:r>
              <a:rPr lang="zh-CN" altLang="en-US" b="1" dirty="0" smtClean="0">
                <a:solidFill>
                  <a:schemeClr val="bg1"/>
                </a:solidFill>
              </a:rPr>
              <a:t>项目一</a:t>
            </a:r>
            <a:endParaRPr lang="zh-CN" altLang="en-US" b="1" dirty="0">
              <a:solidFill>
                <a:schemeClr val="bg1"/>
              </a:solidFill>
            </a:endParaRPr>
          </a:p>
        </p:txBody>
      </p:sp>
      <p:sp>
        <p:nvSpPr>
          <p:cNvPr id="13" name="矩形 12"/>
          <p:cNvSpPr/>
          <p:nvPr/>
        </p:nvSpPr>
        <p:spPr>
          <a:xfrm>
            <a:off x="1311697" y="980728"/>
            <a:ext cx="1569660" cy="369332"/>
          </a:xfrm>
          <a:prstGeom prst="rect">
            <a:avLst/>
          </a:prstGeom>
        </p:spPr>
        <p:txBody>
          <a:bodyPr wrap="none">
            <a:spAutoFit/>
          </a:bodyPr>
          <a:lstStyle/>
          <a:p>
            <a:r>
              <a:rPr lang="zh-CN" altLang="en-US" dirty="0" smtClean="0"/>
              <a:t>三、</a:t>
            </a:r>
            <a:r>
              <a:rPr lang="zh-CN" altLang="zh-CN" dirty="0"/>
              <a:t>任务实现</a:t>
            </a:r>
            <a:endParaRPr lang="zh-CN" altLang="en-US" dirty="0"/>
          </a:p>
        </p:txBody>
      </p:sp>
      <p:sp>
        <p:nvSpPr>
          <p:cNvPr id="7" name="TextBox 6"/>
          <p:cNvSpPr txBox="1"/>
          <p:nvPr/>
        </p:nvSpPr>
        <p:spPr>
          <a:xfrm>
            <a:off x="1330903" y="1393721"/>
            <a:ext cx="7843494" cy="523220"/>
          </a:xfrm>
          <a:prstGeom prst="rect">
            <a:avLst/>
          </a:prstGeom>
          <a:noFill/>
        </p:spPr>
        <p:txBody>
          <a:bodyPr wrap="none" rtlCol="0">
            <a:spAutoFit/>
          </a:bodyPr>
          <a:lstStyle/>
          <a:p>
            <a:r>
              <a:rPr lang="en-US" altLang="zh-CN" sz="1400" dirty="0"/>
              <a:t> 1</a:t>
            </a:r>
            <a:r>
              <a:rPr lang="zh-CN" altLang="zh-CN" sz="1400" dirty="0"/>
              <a:t>、绘制手机外观</a:t>
            </a:r>
          </a:p>
          <a:p>
            <a:r>
              <a:rPr lang="zh-CN" altLang="zh-CN" sz="1400" dirty="0"/>
              <a:t>【</a:t>
            </a:r>
            <a:r>
              <a:rPr lang="en-US" altLang="zh-CN" sz="1400" dirty="0"/>
              <a:t>Step01</a:t>
            </a:r>
            <a:r>
              <a:rPr lang="zh-CN" altLang="zh-CN" sz="1400" dirty="0"/>
              <a:t>】新建空白文档。设置文档名称为“智能手机”，其他选项可保持不动。如图</a:t>
            </a:r>
            <a:r>
              <a:rPr lang="en-US" altLang="zh-CN" sz="1400" dirty="0"/>
              <a:t>2-21</a:t>
            </a:r>
            <a:r>
              <a:rPr lang="zh-CN" altLang="zh-CN" sz="1400" dirty="0"/>
              <a:t>所示</a:t>
            </a:r>
            <a:r>
              <a:rPr lang="zh-CN" altLang="zh-CN" sz="1400" dirty="0" smtClean="0"/>
              <a:t>。</a:t>
            </a:r>
            <a:endParaRPr lang="zh-CN" altLang="zh-CN" sz="1400" dirty="0"/>
          </a:p>
        </p:txBody>
      </p:sp>
      <p:pic>
        <p:nvPicPr>
          <p:cNvPr id="578" name="Picture 83" descr="2-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3346" y="1916941"/>
            <a:ext cx="2296120" cy="2431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517742" y="4463777"/>
            <a:ext cx="809793" cy="261610"/>
          </a:xfrm>
          <a:prstGeom prst="rect">
            <a:avLst/>
          </a:prstGeom>
          <a:noFill/>
        </p:spPr>
        <p:txBody>
          <a:bodyPr wrap="square" rtlCol="0">
            <a:spAutoFit/>
          </a:bodyPr>
          <a:lstStyle/>
          <a:p>
            <a:r>
              <a:rPr lang="zh-CN" altLang="en-US" sz="1100" dirty="0" smtClean="0"/>
              <a:t>图</a:t>
            </a:r>
            <a:r>
              <a:rPr lang="en-US" altLang="zh-CN" sz="1100" dirty="0" smtClean="0"/>
              <a:t>2-22</a:t>
            </a:r>
          </a:p>
        </p:txBody>
      </p:sp>
      <p:sp>
        <p:nvSpPr>
          <p:cNvPr id="10" name="TextBox 9"/>
          <p:cNvSpPr txBox="1"/>
          <p:nvPr/>
        </p:nvSpPr>
        <p:spPr>
          <a:xfrm>
            <a:off x="1638335" y="4869159"/>
            <a:ext cx="7323694" cy="307777"/>
          </a:xfrm>
          <a:prstGeom prst="rect">
            <a:avLst/>
          </a:prstGeom>
          <a:noFill/>
        </p:spPr>
        <p:txBody>
          <a:bodyPr wrap="square" rtlCol="0">
            <a:spAutoFit/>
          </a:bodyPr>
          <a:lstStyle/>
          <a:p>
            <a:r>
              <a:rPr lang="zh-CN" altLang="zh-CN" sz="1400" dirty="0"/>
              <a:t>【</a:t>
            </a:r>
            <a:r>
              <a:rPr lang="en-US" altLang="zh-CN" sz="1400" dirty="0"/>
              <a:t>Step02</a:t>
            </a:r>
            <a:r>
              <a:rPr lang="zh-CN" altLang="zh-CN" sz="1400" dirty="0"/>
              <a:t>】用矩形工具，画一个宽为</a:t>
            </a:r>
            <a:r>
              <a:rPr lang="en-US" altLang="zh-CN" sz="1400" dirty="0"/>
              <a:t>120mm</a:t>
            </a:r>
            <a:r>
              <a:rPr lang="zh-CN" altLang="zh-CN" sz="1400" dirty="0"/>
              <a:t>，高为</a:t>
            </a:r>
            <a:r>
              <a:rPr lang="en-US" altLang="zh-CN" sz="1400" dirty="0"/>
              <a:t>200mm</a:t>
            </a:r>
            <a:r>
              <a:rPr lang="zh-CN" altLang="zh-CN" sz="1400" dirty="0"/>
              <a:t>的长方形。如图</a:t>
            </a:r>
            <a:r>
              <a:rPr lang="en-US" altLang="zh-CN" sz="1400" dirty="0"/>
              <a:t>2-22</a:t>
            </a:r>
            <a:r>
              <a:rPr lang="zh-CN" altLang="zh-CN" sz="1400" dirty="0"/>
              <a:t>所示。</a:t>
            </a:r>
            <a:endParaRPr lang="zh-CN" altLang="en-US" sz="1400" dirty="0"/>
          </a:p>
        </p:txBody>
      </p:sp>
      <p:pic>
        <p:nvPicPr>
          <p:cNvPr id="574" name="Picture 87" descr="2-15"/>
          <p:cNvPicPr>
            <a:picLocks noChangeAspect="1" noChangeArrowheads="1"/>
          </p:cNvPicPr>
          <p:nvPr/>
        </p:nvPicPr>
        <p:blipFill>
          <a:blip r:embed="rId3">
            <a:extLst>
              <a:ext uri="{28A0092B-C50C-407E-A947-70E740481C1C}">
                <a14:useLocalDpi xmlns:a14="http://schemas.microsoft.com/office/drawing/2010/main" val="0"/>
              </a:ext>
            </a:extLst>
          </a:blip>
          <a:srcRect t="5357" r="13020" b="10715"/>
          <a:stretch>
            <a:fillRect/>
          </a:stretch>
        </p:blipFill>
        <p:spPr bwMode="auto">
          <a:xfrm>
            <a:off x="4875039" y="2043212"/>
            <a:ext cx="2095200" cy="2105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2251010" y="4558391"/>
            <a:ext cx="809793" cy="261610"/>
          </a:xfrm>
          <a:prstGeom prst="rect">
            <a:avLst/>
          </a:prstGeom>
          <a:noFill/>
        </p:spPr>
        <p:txBody>
          <a:bodyPr wrap="square" rtlCol="0">
            <a:spAutoFit/>
          </a:bodyPr>
          <a:lstStyle/>
          <a:p>
            <a:r>
              <a:rPr lang="zh-CN" altLang="en-US" sz="1100" dirty="0" smtClean="0"/>
              <a:t>图</a:t>
            </a:r>
            <a:r>
              <a:rPr lang="en-US" altLang="zh-CN" sz="1100" dirty="0" smtClean="0"/>
              <a:t>2-21</a:t>
            </a:r>
          </a:p>
        </p:txBody>
      </p:sp>
      <p:sp>
        <p:nvSpPr>
          <p:cNvPr id="11" name="TextBox 10"/>
          <p:cNvSpPr txBox="1"/>
          <p:nvPr/>
        </p:nvSpPr>
        <p:spPr>
          <a:xfrm>
            <a:off x="1655277" y="5327630"/>
            <a:ext cx="7792977" cy="523220"/>
          </a:xfrm>
          <a:prstGeom prst="rect">
            <a:avLst/>
          </a:prstGeom>
          <a:noFill/>
        </p:spPr>
        <p:txBody>
          <a:bodyPr wrap="square" rtlCol="0">
            <a:spAutoFit/>
          </a:bodyPr>
          <a:lstStyle/>
          <a:p>
            <a:r>
              <a:rPr lang="zh-CN" altLang="zh-CN" sz="1400" dirty="0"/>
              <a:t>【</a:t>
            </a:r>
            <a:r>
              <a:rPr lang="en-US" altLang="zh-CN" sz="1400" dirty="0"/>
              <a:t>Step03</a:t>
            </a:r>
            <a:r>
              <a:rPr lang="zh-CN" altLang="zh-CN" sz="1400" dirty="0"/>
              <a:t>】设置长方形的圆角值为</a:t>
            </a:r>
            <a:r>
              <a:rPr lang="en-US" altLang="zh-CN" sz="1400" dirty="0"/>
              <a:t>16</a:t>
            </a:r>
            <a:r>
              <a:rPr lang="zh-CN" altLang="zh-CN" sz="1400" dirty="0"/>
              <a:t>，然后单击绘图窗口右边的颜色面板将长方形填充为黑色，如图</a:t>
            </a:r>
            <a:r>
              <a:rPr lang="en-US" altLang="zh-CN" sz="1400" dirty="0"/>
              <a:t>2-23</a:t>
            </a:r>
            <a:r>
              <a:rPr lang="zh-CN" altLang="zh-CN" sz="1400" dirty="0"/>
              <a:t>所示</a:t>
            </a:r>
            <a:r>
              <a:rPr lang="zh-CN" altLang="zh-CN" sz="1400" dirty="0" smtClean="0"/>
              <a:t>。</a:t>
            </a:r>
            <a:endParaRPr lang="zh-CN" altLang="zh-CN" sz="1400" dirty="0"/>
          </a:p>
        </p:txBody>
      </p:sp>
      <p:pic>
        <p:nvPicPr>
          <p:cNvPr id="570" name="Picture 91" descr="2-16"/>
          <p:cNvPicPr>
            <a:picLocks noChangeAspect="1" noChangeArrowheads="1"/>
          </p:cNvPicPr>
          <p:nvPr/>
        </p:nvPicPr>
        <p:blipFill>
          <a:blip r:embed="rId4" cstate="print">
            <a:extLst>
              <a:ext uri="{28A0092B-C50C-407E-A947-70E740481C1C}">
                <a14:useLocalDpi xmlns:a14="http://schemas.microsoft.com/office/drawing/2010/main" val="0"/>
              </a:ext>
            </a:extLst>
          </a:blip>
          <a:srcRect l="16873" r="7819" b="8110"/>
          <a:stretch>
            <a:fillRect/>
          </a:stretch>
        </p:blipFill>
        <p:spPr bwMode="auto">
          <a:xfrm>
            <a:off x="7786700" y="2004243"/>
            <a:ext cx="2234375" cy="2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8082822" y="4485372"/>
            <a:ext cx="809793" cy="261610"/>
          </a:xfrm>
          <a:prstGeom prst="rect">
            <a:avLst/>
          </a:prstGeom>
          <a:noFill/>
        </p:spPr>
        <p:txBody>
          <a:bodyPr wrap="square" rtlCol="0">
            <a:spAutoFit/>
          </a:bodyPr>
          <a:lstStyle/>
          <a:p>
            <a:r>
              <a:rPr lang="zh-CN" altLang="en-US" sz="1100" dirty="0" smtClean="0"/>
              <a:t>图</a:t>
            </a:r>
            <a:r>
              <a:rPr lang="en-US" altLang="zh-CN" sz="1100" dirty="0" smtClean="0"/>
              <a:t>2-23</a:t>
            </a:r>
          </a:p>
        </p:txBody>
      </p:sp>
    </p:spTree>
    <p:extLst>
      <p:ext uri="{BB962C8B-B14F-4D97-AF65-F5344CB8AC3E}">
        <p14:creationId xmlns:p14="http://schemas.microsoft.com/office/powerpoint/2010/main" val="2797134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iterate type="lt">
                                    <p:tmPct val="0"/>
                                  </p:iterate>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527" y="980728"/>
            <a:ext cx="11305256" cy="307777"/>
          </a:xfrm>
          <a:prstGeom prst="rect">
            <a:avLst/>
          </a:prstGeom>
          <a:noFill/>
        </p:spPr>
        <p:txBody>
          <a:bodyPr wrap="square" rtlCol="0">
            <a:spAutoFit/>
          </a:bodyPr>
          <a:lstStyle/>
          <a:p>
            <a:r>
              <a:rPr lang="zh-CN" altLang="zh-CN" sz="1400" dirty="0"/>
              <a:t>【</a:t>
            </a:r>
            <a:r>
              <a:rPr lang="en-US" altLang="zh-CN" sz="1400" dirty="0"/>
              <a:t>Step04</a:t>
            </a:r>
            <a:r>
              <a:rPr lang="zh-CN" altLang="zh-CN" sz="1400" dirty="0"/>
              <a:t>】用挑选工具选择长方形，再复制出一个长方形来，设置长方形的圆角值为</a:t>
            </a:r>
            <a:r>
              <a:rPr lang="en-US" altLang="zh-CN" sz="1400" dirty="0"/>
              <a:t>0</a:t>
            </a:r>
            <a:r>
              <a:rPr lang="zh-CN" altLang="zh-CN" sz="1400" dirty="0"/>
              <a:t>，宽为</a:t>
            </a:r>
            <a:r>
              <a:rPr lang="en-US" altLang="zh-CN" sz="1400" dirty="0"/>
              <a:t>110mm</a:t>
            </a:r>
            <a:r>
              <a:rPr lang="zh-CN" altLang="zh-CN" sz="1400" dirty="0"/>
              <a:t>，高为</a:t>
            </a:r>
            <a:r>
              <a:rPr lang="en-US" altLang="zh-CN" sz="1400" dirty="0"/>
              <a:t>170mm</a:t>
            </a:r>
            <a:r>
              <a:rPr lang="zh-CN" altLang="zh-CN" sz="1400" dirty="0"/>
              <a:t>并填充为白色，如图</a:t>
            </a:r>
            <a:r>
              <a:rPr lang="en-US" altLang="zh-CN" sz="1400" dirty="0"/>
              <a:t>2-24</a:t>
            </a:r>
            <a:r>
              <a:rPr lang="zh-CN" altLang="zh-CN" sz="1400" dirty="0"/>
              <a:t>所示</a:t>
            </a:r>
            <a:r>
              <a:rPr lang="zh-CN" altLang="zh-CN" sz="1400" dirty="0" smtClean="0"/>
              <a:t>。</a:t>
            </a:r>
            <a:endParaRPr lang="zh-CN" altLang="zh-CN" sz="1400" dirty="0"/>
          </a:p>
        </p:txBody>
      </p:sp>
      <p:pic>
        <p:nvPicPr>
          <p:cNvPr id="566" name="Picture 96" descr="图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034" y="1412776"/>
            <a:ext cx="2319337"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296541" y="3284984"/>
            <a:ext cx="809793" cy="261610"/>
          </a:xfrm>
          <a:prstGeom prst="rect">
            <a:avLst/>
          </a:prstGeom>
          <a:noFill/>
        </p:spPr>
        <p:txBody>
          <a:bodyPr wrap="square" rtlCol="0">
            <a:spAutoFit/>
          </a:bodyPr>
          <a:lstStyle/>
          <a:p>
            <a:r>
              <a:rPr lang="zh-CN" altLang="en-US" sz="1100" dirty="0" smtClean="0"/>
              <a:t>图</a:t>
            </a:r>
            <a:r>
              <a:rPr lang="en-US" altLang="zh-CN" sz="1100" dirty="0" smtClean="0"/>
              <a:t>2-24</a:t>
            </a:r>
          </a:p>
        </p:txBody>
      </p:sp>
      <p:sp>
        <p:nvSpPr>
          <p:cNvPr id="3" name="TextBox 2"/>
          <p:cNvSpPr txBox="1"/>
          <p:nvPr/>
        </p:nvSpPr>
        <p:spPr>
          <a:xfrm>
            <a:off x="547018" y="3575029"/>
            <a:ext cx="11168781" cy="523220"/>
          </a:xfrm>
          <a:prstGeom prst="rect">
            <a:avLst/>
          </a:prstGeom>
          <a:noFill/>
        </p:spPr>
        <p:txBody>
          <a:bodyPr wrap="square" rtlCol="0">
            <a:spAutoFit/>
          </a:bodyPr>
          <a:lstStyle/>
          <a:p>
            <a:r>
              <a:rPr lang="zh-CN" altLang="zh-CN" sz="1400" dirty="0"/>
              <a:t>【</a:t>
            </a:r>
            <a:r>
              <a:rPr lang="en-US" altLang="zh-CN" sz="1400" dirty="0"/>
              <a:t>Step05</a:t>
            </a:r>
            <a:r>
              <a:rPr lang="zh-CN" altLang="zh-CN" sz="1400" dirty="0"/>
              <a:t>】在手机的上面中间的位置绘制手机的“喇叭”。用矩形工具，画一个宽为</a:t>
            </a:r>
            <a:r>
              <a:rPr lang="en-US" altLang="zh-CN" sz="1400" dirty="0"/>
              <a:t>35mm</a:t>
            </a:r>
            <a:r>
              <a:rPr lang="zh-CN" altLang="zh-CN" sz="1400" dirty="0"/>
              <a:t>，高为</a:t>
            </a:r>
            <a:r>
              <a:rPr lang="en-US" altLang="zh-CN" sz="1400" dirty="0"/>
              <a:t>7mm</a:t>
            </a:r>
            <a:r>
              <a:rPr lang="zh-CN" altLang="zh-CN" sz="1400" dirty="0"/>
              <a:t>的长方形，并设置长方形的圆角值为</a:t>
            </a:r>
            <a:r>
              <a:rPr lang="en-US" altLang="zh-CN" sz="1400" dirty="0"/>
              <a:t>100</a:t>
            </a:r>
            <a:r>
              <a:rPr lang="zh-CN" altLang="zh-CN" sz="1400" dirty="0"/>
              <a:t>，然后单击调色板中的深灰色进行填充。如图</a:t>
            </a:r>
            <a:r>
              <a:rPr lang="en-US" altLang="zh-CN" sz="1400" dirty="0"/>
              <a:t>2-25</a:t>
            </a:r>
            <a:r>
              <a:rPr lang="zh-CN" altLang="zh-CN" sz="1400" dirty="0"/>
              <a:t>所示。</a:t>
            </a:r>
            <a:endParaRPr lang="zh-CN" altLang="en-US" sz="1400" dirty="0"/>
          </a:p>
        </p:txBody>
      </p:sp>
      <p:pic>
        <p:nvPicPr>
          <p:cNvPr id="563" name="Picture 100" descr="2-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3739" y="1412131"/>
            <a:ext cx="1018991" cy="165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589795" y="3197434"/>
            <a:ext cx="809793" cy="261610"/>
          </a:xfrm>
          <a:prstGeom prst="rect">
            <a:avLst/>
          </a:prstGeom>
          <a:noFill/>
        </p:spPr>
        <p:txBody>
          <a:bodyPr wrap="square" rtlCol="0">
            <a:spAutoFit/>
          </a:bodyPr>
          <a:lstStyle/>
          <a:p>
            <a:r>
              <a:rPr lang="zh-CN" altLang="en-US" sz="1100" dirty="0" smtClean="0"/>
              <a:t>图</a:t>
            </a:r>
            <a:r>
              <a:rPr lang="en-US" altLang="zh-CN" sz="1100" dirty="0" smtClean="0"/>
              <a:t>2-25</a:t>
            </a:r>
          </a:p>
        </p:txBody>
      </p:sp>
      <p:sp>
        <p:nvSpPr>
          <p:cNvPr id="5" name="TextBox 4"/>
          <p:cNvSpPr txBox="1"/>
          <p:nvPr/>
        </p:nvSpPr>
        <p:spPr>
          <a:xfrm>
            <a:off x="572203" y="4098249"/>
            <a:ext cx="11240789" cy="307777"/>
          </a:xfrm>
          <a:prstGeom prst="rect">
            <a:avLst/>
          </a:prstGeom>
          <a:noFill/>
        </p:spPr>
        <p:txBody>
          <a:bodyPr wrap="square" rtlCol="0">
            <a:spAutoFit/>
          </a:bodyPr>
          <a:lstStyle/>
          <a:p>
            <a:r>
              <a:rPr lang="zh-CN" altLang="zh-CN" sz="1400" dirty="0"/>
              <a:t>【</a:t>
            </a:r>
            <a:r>
              <a:rPr lang="en-US" altLang="zh-CN" sz="1400" dirty="0"/>
              <a:t>Step06</a:t>
            </a:r>
            <a:r>
              <a:rPr lang="zh-CN" altLang="zh-CN" sz="1400" dirty="0"/>
              <a:t>】用选择工具选中该矩形，然后双击工作区下面的状态栏中的“填充”色块，打开“编辑填充”对话框，按图</a:t>
            </a:r>
            <a:r>
              <a:rPr lang="en-US" altLang="zh-CN" sz="1400" dirty="0"/>
              <a:t>2-26</a:t>
            </a:r>
            <a:r>
              <a:rPr lang="zh-CN" altLang="zh-CN" sz="1400" dirty="0"/>
              <a:t>所示进行设置。</a:t>
            </a:r>
            <a:endParaRPr lang="zh-CN" altLang="en-US" sz="1400" dirty="0"/>
          </a:p>
        </p:txBody>
      </p:sp>
      <p:pic>
        <p:nvPicPr>
          <p:cNvPr id="559" name="Picture 162" descr="2-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44902" y="1412776"/>
            <a:ext cx="2373011" cy="1502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726510" y="3023374"/>
            <a:ext cx="809793" cy="261610"/>
          </a:xfrm>
          <a:prstGeom prst="rect">
            <a:avLst/>
          </a:prstGeom>
          <a:noFill/>
        </p:spPr>
        <p:txBody>
          <a:bodyPr wrap="square" rtlCol="0">
            <a:spAutoFit/>
          </a:bodyPr>
          <a:lstStyle/>
          <a:p>
            <a:r>
              <a:rPr lang="zh-CN" altLang="en-US" sz="1100" dirty="0" smtClean="0"/>
              <a:t>图</a:t>
            </a:r>
            <a:r>
              <a:rPr lang="en-US" altLang="zh-CN" sz="1100" dirty="0" smtClean="0"/>
              <a:t>2-26</a:t>
            </a:r>
          </a:p>
        </p:txBody>
      </p:sp>
      <p:sp>
        <p:nvSpPr>
          <p:cNvPr id="6" name="TextBox 5"/>
          <p:cNvSpPr txBox="1"/>
          <p:nvPr/>
        </p:nvSpPr>
        <p:spPr>
          <a:xfrm>
            <a:off x="491373" y="4406026"/>
            <a:ext cx="10855564" cy="307777"/>
          </a:xfrm>
          <a:prstGeom prst="rect">
            <a:avLst/>
          </a:prstGeom>
          <a:noFill/>
        </p:spPr>
        <p:txBody>
          <a:bodyPr wrap="square" rtlCol="0">
            <a:spAutoFit/>
          </a:bodyPr>
          <a:lstStyle/>
          <a:p>
            <a:r>
              <a:rPr lang="zh-CN" altLang="zh-CN" sz="1400" dirty="0"/>
              <a:t>【</a:t>
            </a:r>
            <a:r>
              <a:rPr lang="en-US" altLang="zh-CN" sz="1400" dirty="0"/>
              <a:t>Step07</a:t>
            </a:r>
            <a:r>
              <a:rPr lang="zh-CN" altLang="zh-CN" sz="1400" dirty="0"/>
              <a:t>】选择“椭圆工具”，按着</a:t>
            </a:r>
            <a:r>
              <a:rPr lang="en-US" altLang="zh-CN" sz="1400" dirty="0"/>
              <a:t>Ctrl</a:t>
            </a:r>
            <a:r>
              <a:rPr lang="zh-CN" altLang="zh-CN" sz="1400" dirty="0"/>
              <a:t>键画一个正圆，设置正圆的直径为</a:t>
            </a:r>
            <a:r>
              <a:rPr lang="en-US" altLang="zh-CN" sz="1400" dirty="0"/>
              <a:t>8mm</a:t>
            </a:r>
            <a:r>
              <a:rPr lang="zh-CN" altLang="zh-CN" sz="1400" dirty="0"/>
              <a:t>，并填充</a:t>
            </a:r>
            <a:r>
              <a:rPr lang="en-US" altLang="zh-CN" sz="1400" dirty="0"/>
              <a:t>30%</a:t>
            </a:r>
            <a:r>
              <a:rPr lang="zh-CN" altLang="zh-CN" sz="1400" dirty="0"/>
              <a:t>黑色，如图</a:t>
            </a:r>
            <a:r>
              <a:rPr lang="en-US" altLang="zh-CN" sz="1400" dirty="0"/>
              <a:t>2-27</a:t>
            </a:r>
            <a:r>
              <a:rPr lang="zh-CN" altLang="zh-CN" sz="1400" dirty="0"/>
              <a:t>所示。</a:t>
            </a:r>
            <a:endParaRPr lang="zh-CN" altLang="en-US" sz="1400" dirty="0"/>
          </a:p>
        </p:txBody>
      </p:sp>
      <p:pic>
        <p:nvPicPr>
          <p:cNvPr id="555" name="Picture 170" descr="2-2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39335" y="1573088"/>
            <a:ext cx="1499394" cy="669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7884135" y="2784788"/>
            <a:ext cx="809793" cy="261610"/>
          </a:xfrm>
          <a:prstGeom prst="rect">
            <a:avLst/>
          </a:prstGeom>
          <a:noFill/>
        </p:spPr>
        <p:txBody>
          <a:bodyPr wrap="square" rtlCol="0">
            <a:spAutoFit/>
          </a:bodyPr>
          <a:lstStyle/>
          <a:p>
            <a:r>
              <a:rPr lang="zh-CN" altLang="en-US" sz="1100" dirty="0" smtClean="0"/>
              <a:t>图</a:t>
            </a:r>
            <a:r>
              <a:rPr lang="en-US" altLang="zh-CN" sz="1100" dirty="0" smtClean="0"/>
              <a:t>2-27</a:t>
            </a:r>
          </a:p>
        </p:txBody>
      </p:sp>
      <p:sp>
        <p:nvSpPr>
          <p:cNvPr id="8" name="TextBox 7"/>
          <p:cNvSpPr txBox="1"/>
          <p:nvPr/>
        </p:nvSpPr>
        <p:spPr>
          <a:xfrm>
            <a:off x="572203" y="4713803"/>
            <a:ext cx="11143596" cy="584775"/>
          </a:xfrm>
          <a:prstGeom prst="rect">
            <a:avLst/>
          </a:prstGeom>
          <a:noFill/>
        </p:spPr>
        <p:txBody>
          <a:bodyPr wrap="square" rtlCol="0">
            <a:spAutoFit/>
          </a:bodyPr>
          <a:lstStyle/>
          <a:p>
            <a:r>
              <a:rPr lang="zh-CN" altLang="zh-CN" sz="1400" dirty="0"/>
              <a:t>【</a:t>
            </a:r>
            <a:r>
              <a:rPr lang="en-US" altLang="zh-CN" sz="1400" dirty="0"/>
              <a:t>Step08</a:t>
            </a:r>
            <a:r>
              <a:rPr lang="zh-CN" altLang="zh-CN" sz="1400" dirty="0"/>
              <a:t>】用挑选工具选择正圆，执行菜单“编辑</a:t>
            </a:r>
            <a:r>
              <a:rPr lang="en-US" altLang="zh-CN" sz="1400" dirty="0"/>
              <a:t>\</a:t>
            </a:r>
            <a:r>
              <a:rPr lang="zh-CN" altLang="zh-CN" sz="1400" dirty="0"/>
              <a:t>再制” 【</a:t>
            </a:r>
            <a:r>
              <a:rPr lang="en-US" altLang="zh-CN" sz="1400" dirty="0" err="1"/>
              <a:t>Ctrl+D</a:t>
            </a:r>
            <a:r>
              <a:rPr lang="zh-CN" altLang="zh-CN" sz="1400" dirty="0"/>
              <a:t>】命令，就可以在原地复制出一个正圆来，设置这个正圆的直径为</a:t>
            </a:r>
            <a:r>
              <a:rPr lang="en-US" altLang="zh-CN" sz="1400" dirty="0"/>
              <a:t>3mm</a:t>
            </a:r>
            <a:r>
              <a:rPr lang="zh-CN" altLang="zh-CN" sz="1400" dirty="0"/>
              <a:t>，并填充为蓝色，如图</a:t>
            </a:r>
            <a:r>
              <a:rPr lang="en-US" altLang="zh-CN" sz="1400" dirty="0"/>
              <a:t>2-28</a:t>
            </a:r>
            <a:r>
              <a:rPr lang="zh-CN" altLang="zh-CN" sz="1400" dirty="0"/>
              <a:t>所示</a:t>
            </a:r>
            <a:r>
              <a:rPr lang="zh-CN" altLang="zh-CN" dirty="0"/>
              <a:t>。</a:t>
            </a:r>
            <a:endParaRPr lang="zh-CN" altLang="en-US" dirty="0"/>
          </a:p>
        </p:txBody>
      </p:sp>
      <p:pic>
        <p:nvPicPr>
          <p:cNvPr id="551" name="Picture 174" descr="2-2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67527" y="1708536"/>
            <a:ext cx="1257968" cy="5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9491614" y="2784788"/>
            <a:ext cx="809793" cy="261610"/>
          </a:xfrm>
          <a:prstGeom prst="rect">
            <a:avLst/>
          </a:prstGeom>
          <a:noFill/>
        </p:spPr>
        <p:txBody>
          <a:bodyPr wrap="square" rtlCol="0">
            <a:spAutoFit/>
          </a:bodyPr>
          <a:lstStyle/>
          <a:p>
            <a:r>
              <a:rPr lang="zh-CN" altLang="en-US" sz="1100" dirty="0" smtClean="0"/>
              <a:t>图</a:t>
            </a:r>
            <a:r>
              <a:rPr lang="en-US" altLang="zh-CN" sz="1100" dirty="0" smtClean="0"/>
              <a:t>2-28</a:t>
            </a:r>
          </a:p>
        </p:txBody>
      </p:sp>
      <p:sp>
        <p:nvSpPr>
          <p:cNvPr id="9" name="TextBox 8"/>
          <p:cNvSpPr txBox="1"/>
          <p:nvPr/>
        </p:nvSpPr>
        <p:spPr>
          <a:xfrm>
            <a:off x="572894" y="5255622"/>
            <a:ext cx="11142905" cy="523220"/>
          </a:xfrm>
          <a:prstGeom prst="rect">
            <a:avLst/>
          </a:prstGeom>
          <a:noFill/>
        </p:spPr>
        <p:txBody>
          <a:bodyPr wrap="square" rtlCol="0">
            <a:spAutoFit/>
          </a:bodyPr>
          <a:lstStyle/>
          <a:p>
            <a:r>
              <a:rPr lang="zh-CN" altLang="zh-CN" sz="1400" dirty="0"/>
              <a:t>【</a:t>
            </a:r>
            <a:r>
              <a:rPr lang="en-US" altLang="zh-CN" sz="1400" dirty="0"/>
              <a:t>Step09</a:t>
            </a:r>
            <a:r>
              <a:rPr lang="zh-CN" altLang="zh-CN" sz="1400" dirty="0"/>
              <a:t>】用矩形工具在手机的下端绘制手机的“窗口排列”键，矩形轮廓色为浅灰色无填充色如图</a:t>
            </a:r>
            <a:r>
              <a:rPr lang="en-US" altLang="zh-CN" sz="1400" dirty="0"/>
              <a:t>2-29</a:t>
            </a:r>
            <a:r>
              <a:rPr lang="zh-CN" altLang="zh-CN" sz="1400" dirty="0"/>
              <a:t>所示。再按快捷键【</a:t>
            </a:r>
            <a:r>
              <a:rPr lang="en-US" altLang="zh-CN" sz="1400" dirty="0" err="1"/>
              <a:t>Ctrl+D</a:t>
            </a:r>
            <a:r>
              <a:rPr lang="zh-CN" altLang="zh-CN" sz="1400" dirty="0"/>
              <a:t>】再制一个相同大小的矩形，灰色轮廓线，黑色填充该矩形，并用方向键将矩形向左向下进行微调如图</a:t>
            </a:r>
            <a:r>
              <a:rPr lang="en-US" altLang="zh-CN" sz="1400" dirty="0"/>
              <a:t>2-30</a:t>
            </a:r>
            <a:r>
              <a:rPr lang="zh-CN" altLang="zh-CN" sz="1400" dirty="0"/>
              <a:t>所示。</a:t>
            </a:r>
            <a:endParaRPr lang="zh-CN" altLang="en-US" sz="1400" dirty="0"/>
          </a:p>
        </p:txBody>
      </p:sp>
      <p:pic>
        <p:nvPicPr>
          <p:cNvPr id="545" name="Picture 178" descr="2-28"/>
          <p:cNvPicPr>
            <a:picLocks noChangeAspect="1" noChangeArrowheads="1"/>
          </p:cNvPicPr>
          <p:nvPr/>
        </p:nvPicPr>
        <p:blipFill>
          <a:blip r:embed="rId7">
            <a:extLst>
              <a:ext uri="{28A0092B-C50C-407E-A947-70E740481C1C}">
                <a14:useLocalDpi xmlns:a14="http://schemas.microsoft.com/office/drawing/2010/main" val="0"/>
              </a:ext>
            </a:extLst>
          </a:blip>
          <a:srcRect l="7840" b="19772"/>
          <a:stretch>
            <a:fillRect/>
          </a:stretch>
        </p:blipFill>
        <p:spPr bwMode="auto">
          <a:xfrm>
            <a:off x="1400653" y="5827033"/>
            <a:ext cx="1246187"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7" name="Picture 179" descr="2-29"/>
          <p:cNvPicPr>
            <a:picLocks noChangeAspect="1" noChangeArrowheads="1"/>
          </p:cNvPicPr>
          <p:nvPr/>
        </p:nvPicPr>
        <p:blipFill>
          <a:blip r:embed="rId8">
            <a:extLst>
              <a:ext uri="{28A0092B-C50C-407E-A947-70E740481C1C}">
                <a14:useLocalDpi xmlns:a14="http://schemas.microsoft.com/office/drawing/2010/main" val="0"/>
              </a:ext>
            </a:extLst>
          </a:blip>
          <a:srcRect l="11818" b="21936"/>
          <a:stretch>
            <a:fillRect/>
          </a:stretch>
        </p:blipFill>
        <p:spPr bwMode="auto">
          <a:xfrm>
            <a:off x="3356484" y="5888430"/>
            <a:ext cx="1333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p:cNvSpPr txBox="1"/>
          <p:nvPr/>
        </p:nvSpPr>
        <p:spPr>
          <a:xfrm>
            <a:off x="486748" y="6209105"/>
            <a:ext cx="809793" cy="261610"/>
          </a:xfrm>
          <a:prstGeom prst="rect">
            <a:avLst/>
          </a:prstGeom>
          <a:noFill/>
        </p:spPr>
        <p:txBody>
          <a:bodyPr wrap="square" rtlCol="0">
            <a:spAutoFit/>
          </a:bodyPr>
          <a:lstStyle/>
          <a:p>
            <a:r>
              <a:rPr lang="zh-CN" altLang="en-US" sz="1100" dirty="0" smtClean="0"/>
              <a:t>图</a:t>
            </a:r>
            <a:r>
              <a:rPr lang="en-US" altLang="zh-CN" sz="1100" dirty="0" smtClean="0"/>
              <a:t>2-29</a:t>
            </a:r>
          </a:p>
        </p:txBody>
      </p:sp>
      <p:sp>
        <p:nvSpPr>
          <p:cNvPr id="22" name="TextBox 21"/>
          <p:cNvSpPr txBox="1"/>
          <p:nvPr/>
        </p:nvSpPr>
        <p:spPr>
          <a:xfrm>
            <a:off x="5258999" y="6209105"/>
            <a:ext cx="809793" cy="261610"/>
          </a:xfrm>
          <a:prstGeom prst="rect">
            <a:avLst/>
          </a:prstGeom>
          <a:noFill/>
        </p:spPr>
        <p:txBody>
          <a:bodyPr wrap="square" rtlCol="0">
            <a:spAutoFit/>
          </a:bodyPr>
          <a:lstStyle/>
          <a:p>
            <a:r>
              <a:rPr lang="zh-CN" altLang="en-US" sz="1100" dirty="0" smtClean="0"/>
              <a:t>图</a:t>
            </a:r>
            <a:r>
              <a:rPr lang="en-US" altLang="zh-CN" sz="1100" dirty="0" smtClean="0"/>
              <a:t>2-30</a:t>
            </a:r>
          </a:p>
        </p:txBody>
      </p:sp>
    </p:spTree>
    <p:extLst>
      <p:ext uri="{BB962C8B-B14F-4D97-AF65-F5344CB8AC3E}">
        <p14:creationId xmlns:p14="http://schemas.microsoft.com/office/powerpoint/2010/main" val="10117561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527" y="985019"/>
            <a:ext cx="11809312" cy="523220"/>
          </a:xfrm>
          <a:prstGeom prst="rect">
            <a:avLst/>
          </a:prstGeom>
          <a:noFill/>
        </p:spPr>
        <p:txBody>
          <a:bodyPr wrap="square" rtlCol="0">
            <a:spAutoFit/>
          </a:bodyPr>
          <a:lstStyle/>
          <a:p>
            <a:r>
              <a:rPr lang="zh-CN" altLang="zh-CN" sz="1400" dirty="0"/>
              <a:t>【</a:t>
            </a:r>
            <a:r>
              <a:rPr lang="en-US" altLang="zh-CN" sz="1400" dirty="0"/>
              <a:t>Step10</a:t>
            </a:r>
            <a:r>
              <a:rPr lang="zh-CN" altLang="zh-CN" sz="1400" dirty="0"/>
              <a:t>】用选择工具再次选中手机下面“窗口排列”图标的矩形，按快捷键【</a:t>
            </a:r>
            <a:r>
              <a:rPr lang="en-US" altLang="zh-CN" sz="1400" dirty="0" err="1"/>
              <a:t>Ctrl+D</a:t>
            </a:r>
            <a:r>
              <a:rPr lang="zh-CN" altLang="zh-CN" sz="1400" dirty="0"/>
              <a:t>】再制矩形，然后将矩形移动到右端位置，在矩形属性面板设置矩形的左边两个角的倒棱角为</a:t>
            </a:r>
            <a:r>
              <a:rPr lang="en-US" altLang="zh-CN" sz="1400" dirty="0"/>
              <a:t>5mm</a:t>
            </a:r>
            <a:r>
              <a:rPr lang="zh-CN" altLang="zh-CN" sz="1400" dirty="0"/>
              <a:t>，右边两个角为</a:t>
            </a:r>
            <a:r>
              <a:rPr lang="en-US" altLang="zh-CN" sz="1400" dirty="0"/>
              <a:t>0mm</a:t>
            </a:r>
            <a:r>
              <a:rPr lang="zh-CN" altLang="zh-CN" sz="1400" dirty="0"/>
              <a:t>。效果如图</a:t>
            </a:r>
            <a:r>
              <a:rPr lang="en-US" altLang="zh-CN" sz="1400" dirty="0"/>
              <a:t>2-31</a:t>
            </a:r>
            <a:r>
              <a:rPr lang="zh-CN" altLang="zh-CN" sz="1400" dirty="0"/>
              <a:t>所示。</a:t>
            </a:r>
            <a:endParaRPr lang="zh-CN" altLang="en-US" sz="1400" dirty="0"/>
          </a:p>
        </p:txBody>
      </p:sp>
      <p:pic>
        <p:nvPicPr>
          <p:cNvPr id="541" name="Picture 183" descr="2-3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716" y="1523116"/>
            <a:ext cx="1552228" cy="141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66527" y="2943044"/>
            <a:ext cx="809793" cy="261610"/>
          </a:xfrm>
          <a:prstGeom prst="rect">
            <a:avLst/>
          </a:prstGeom>
          <a:noFill/>
        </p:spPr>
        <p:txBody>
          <a:bodyPr wrap="square" rtlCol="0">
            <a:spAutoFit/>
          </a:bodyPr>
          <a:lstStyle/>
          <a:p>
            <a:r>
              <a:rPr lang="zh-CN" altLang="en-US" sz="1100" dirty="0" smtClean="0"/>
              <a:t>图</a:t>
            </a:r>
            <a:r>
              <a:rPr lang="en-US" altLang="zh-CN" sz="1100" dirty="0" smtClean="0"/>
              <a:t>2-31</a:t>
            </a:r>
          </a:p>
        </p:txBody>
      </p:sp>
      <p:sp>
        <p:nvSpPr>
          <p:cNvPr id="3" name="TextBox 2"/>
          <p:cNvSpPr txBox="1"/>
          <p:nvPr/>
        </p:nvSpPr>
        <p:spPr>
          <a:xfrm>
            <a:off x="282716" y="3356992"/>
            <a:ext cx="11793123" cy="523220"/>
          </a:xfrm>
          <a:prstGeom prst="rect">
            <a:avLst/>
          </a:prstGeom>
          <a:noFill/>
        </p:spPr>
        <p:txBody>
          <a:bodyPr wrap="square" rtlCol="0">
            <a:spAutoFit/>
          </a:bodyPr>
          <a:lstStyle/>
          <a:p>
            <a:r>
              <a:rPr lang="zh-CN" altLang="zh-CN" sz="1400" dirty="0"/>
              <a:t>【</a:t>
            </a:r>
            <a:r>
              <a:rPr lang="en-US" altLang="zh-CN" sz="1400" dirty="0"/>
              <a:t>Step11</a:t>
            </a:r>
            <a:r>
              <a:rPr lang="zh-CN" altLang="zh-CN" sz="1400" dirty="0"/>
              <a:t>】再用矩形工具绘制手机的“</a:t>
            </a:r>
            <a:r>
              <a:rPr lang="en-US" altLang="zh-CN" sz="1400" dirty="0"/>
              <a:t>home</a:t>
            </a:r>
            <a:r>
              <a:rPr lang="zh-CN" altLang="zh-CN" sz="1400" dirty="0"/>
              <a:t>”键，绘制大小如【</a:t>
            </a:r>
            <a:r>
              <a:rPr lang="en-US" altLang="zh-CN" sz="1400" dirty="0"/>
              <a:t>Step5</a:t>
            </a:r>
            <a:r>
              <a:rPr lang="zh-CN" altLang="zh-CN" sz="1400" dirty="0"/>
              <a:t>】中手机“喇叭”的大小和参数设置，然后再按【</a:t>
            </a:r>
            <a:r>
              <a:rPr lang="en-US" altLang="zh-CN" sz="1400" dirty="0" err="1"/>
              <a:t>Ctrl+D</a:t>
            </a:r>
            <a:r>
              <a:rPr lang="zh-CN" altLang="zh-CN" sz="1400" dirty="0"/>
              <a:t>】再制一个矩形，修改矩形大小为宽</a:t>
            </a:r>
            <a:r>
              <a:rPr lang="en-US" altLang="zh-CN" sz="1400" dirty="0"/>
              <a:t>33mm</a:t>
            </a:r>
            <a:r>
              <a:rPr lang="zh-CN" altLang="zh-CN" sz="1400" dirty="0"/>
              <a:t>，高</a:t>
            </a:r>
            <a:r>
              <a:rPr lang="en-US" altLang="zh-CN" sz="1400" dirty="0"/>
              <a:t>5mm</a:t>
            </a:r>
            <a:r>
              <a:rPr lang="zh-CN" altLang="zh-CN" sz="1400" dirty="0"/>
              <a:t>。然后将矩形的填充黑色。效果如图</a:t>
            </a:r>
            <a:r>
              <a:rPr lang="en-US" altLang="zh-CN" sz="1400" dirty="0"/>
              <a:t>2-32</a:t>
            </a:r>
            <a:r>
              <a:rPr lang="zh-CN" altLang="zh-CN" sz="1400" dirty="0"/>
              <a:t>所示。</a:t>
            </a:r>
            <a:endParaRPr lang="zh-CN" altLang="en-US" sz="1400" dirty="0"/>
          </a:p>
        </p:txBody>
      </p:sp>
      <p:pic>
        <p:nvPicPr>
          <p:cNvPr id="537" name="Picture 187" descr="2-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7966" y="1916770"/>
            <a:ext cx="1624013" cy="632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755075" y="2812239"/>
            <a:ext cx="809793" cy="261610"/>
          </a:xfrm>
          <a:prstGeom prst="rect">
            <a:avLst/>
          </a:prstGeom>
          <a:noFill/>
        </p:spPr>
        <p:txBody>
          <a:bodyPr wrap="square" rtlCol="0">
            <a:spAutoFit/>
          </a:bodyPr>
          <a:lstStyle/>
          <a:p>
            <a:r>
              <a:rPr lang="zh-CN" altLang="en-US" sz="1100" dirty="0" smtClean="0"/>
              <a:t>图</a:t>
            </a:r>
            <a:r>
              <a:rPr lang="en-US" altLang="zh-CN" sz="1100" dirty="0" smtClean="0"/>
              <a:t>2-32</a:t>
            </a:r>
          </a:p>
        </p:txBody>
      </p:sp>
      <p:sp>
        <p:nvSpPr>
          <p:cNvPr id="5" name="TextBox 4"/>
          <p:cNvSpPr txBox="1"/>
          <p:nvPr/>
        </p:nvSpPr>
        <p:spPr>
          <a:xfrm>
            <a:off x="282716" y="3937330"/>
            <a:ext cx="11953328" cy="738664"/>
          </a:xfrm>
          <a:prstGeom prst="rect">
            <a:avLst/>
          </a:prstGeom>
          <a:noFill/>
        </p:spPr>
        <p:txBody>
          <a:bodyPr wrap="square" rtlCol="0">
            <a:spAutoFit/>
          </a:bodyPr>
          <a:lstStyle/>
          <a:p>
            <a:r>
              <a:rPr lang="zh-CN" altLang="zh-CN" sz="1400" dirty="0"/>
              <a:t>【</a:t>
            </a:r>
            <a:r>
              <a:rPr lang="en-US" altLang="zh-CN" sz="1400" dirty="0"/>
              <a:t>Step12</a:t>
            </a:r>
            <a:r>
              <a:rPr lang="zh-CN" altLang="zh-CN" sz="1400" dirty="0"/>
              <a:t>】用自己的手机截取一张手机桌面图片传到电脑上。用选择工具手机中间白色长方形，再双击状态栏下面的“填充”色块，打开“编辑填充”对话框，在对话框中选择“位图图样”填充，然后打开“填充挑选器”从中选择“私人”中的“浏览”按钮，如图</a:t>
            </a:r>
            <a:r>
              <a:rPr lang="en-US" altLang="zh-CN" sz="1400" dirty="0"/>
              <a:t>2-33</a:t>
            </a:r>
            <a:r>
              <a:rPr lang="zh-CN" altLang="zh-CN" sz="1400" dirty="0"/>
              <a:t>所示。找到你电脑上手机桌面的图片存储位置单击打开，然后确定即可。这样一台漂亮的智能手机就做好了，最后效果如图</a:t>
            </a:r>
            <a:r>
              <a:rPr lang="en-US" altLang="zh-CN" sz="1400" dirty="0"/>
              <a:t>2-34</a:t>
            </a:r>
            <a:r>
              <a:rPr lang="zh-CN" altLang="zh-CN" sz="1400" dirty="0"/>
              <a:t>所示。</a:t>
            </a:r>
            <a:endParaRPr lang="zh-CN" altLang="en-US" sz="1400" dirty="0"/>
          </a:p>
        </p:txBody>
      </p:sp>
      <p:pic>
        <p:nvPicPr>
          <p:cNvPr id="533" name="Picture 191" descr="2-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5783" y="1435404"/>
            <a:ext cx="1683597" cy="1638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012684" y="3107385"/>
            <a:ext cx="809793" cy="261610"/>
          </a:xfrm>
          <a:prstGeom prst="rect">
            <a:avLst/>
          </a:prstGeom>
          <a:noFill/>
        </p:spPr>
        <p:txBody>
          <a:bodyPr wrap="square" rtlCol="0">
            <a:spAutoFit/>
          </a:bodyPr>
          <a:lstStyle/>
          <a:p>
            <a:r>
              <a:rPr lang="zh-CN" altLang="en-US" sz="1100" dirty="0" smtClean="0"/>
              <a:t>图</a:t>
            </a:r>
            <a:r>
              <a:rPr lang="en-US" altLang="zh-CN" sz="1100" dirty="0" smtClean="0"/>
              <a:t>2-33</a:t>
            </a:r>
          </a:p>
        </p:txBody>
      </p:sp>
      <p:pic>
        <p:nvPicPr>
          <p:cNvPr id="529" name="Picture 198" descr="2-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07287" y="1495893"/>
            <a:ext cx="785019"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7082513" y="2998175"/>
            <a:ext cx="809793" cy="261610"/>
          </a:xfrm>
          <a:prstGeom prst="rect">
            <a:avLst/>
          </a:prstGeom>
          <a:noFill/>
        </p:spPr>
        <p:txBody>
          <a:bodyPr wrap="square" rtlCol="0">
            <a:spAutoFit/>
          </a:bodyPr>
          <a:lstStyle/>
          <a:p>
            <a:r>
              <a:rPr lang="zh-CN" altLang="en-US" sz="1100" dirty="0" smtClean="0"/>
              <a:t>图</a:t>
            </a:r>
            <a:r>
              <a:rPr lang="en-US" altLang="zh-CN" sz="1100" dirty="0" smtClean="0"/>
              <a:t>2-34</a:t>
            </a:r>
          </a:p>
        </p:txBody>
      </p:sp>
    </p:spTree>
    <p:extLst>
      <p:ext uri="{BB962C8B-B14F-4D97-AF65-F5344CB8AC3E}">
        <p14:creationId xmlns:p14="http://schemas.microsoft.com/office/powerpoint/2010/main" val="4426372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3" idx="6"/>
          </p:cNvCxnSpPr>
          <p:nvPr/>
        </p:nvCxnSpPr>
        <p:spPr>
          <a:xfrm>
            <a:off x="3650903" y="301662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椭圆 2"/>
          <p:cNvSpPr/>
          <p:nvPr/>
        </p:nvSpPr>
        <p:spPr>
          <a:xfrm>
            <a:off x="1850703" y="211652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燕尾形 3"/>
          <p:cNvSpPr/>
          <p:nvPr/>
        </p:nvSpPr>
        <p:spPr>
          <a:xfrm>
            <a:off x="2354803" y="249462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TextBox 5"/>
          <p:cNvSpPr txBox="1"/>
          <p:nvPr/>
        </p:nvSpPr>
        <p:spPr>
          <a:xfrm>
            <a:off x="3902931" y="2272150"/>
            <a:ext cx="493194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第二节</a:t>
            </a:r>
            <a:r>
              <a:rPr lang="zh-CN" altLang="zh-CN" sz="2800" dirty="0">
                <a:latin typeface="微软雅黑" panose="020B0503020204020204" pitchFamily="34" charset="-122"/>
                <a:ea typeface="微软雅黑" panose="020B0503020204020204" pitchFamily="34" charset="-122"/>
              </a:rPr>
              <a:t>梦幻壁纸设计</a:t>
            </a:r>
            <a:endParaRPr lang="zh-CN" altLang="en-US" sz="2800" dirty="0">
              <a:latin typeface="微软雅黑" panose="020B0503020204020204" pitchFamily="34" charset="-122"/>
              <a:ea typeface="微软雅黑" panose="020B0503020204020204" pitchFamily="34" charset="-122"/>
            </a:endParaRPr>
          </a:p>
        </p:txBody>
      </p:sp>
      <p:sp>
        <p:nvSpPr>
          <p:cNvPr id="7" name="矩形 6"/>
          <p:cNvSpPr/>
          <p:nvPr/>
        </p:nvSpPr>
        <p:spPr>
          <a:xfrm>
            <a:off x="4569234" y="3197666"/>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zh-CN" kern="0" dirty="0">
                <a:solidFill>
                  <a:schemeClr val="tx1">
                    <a:lumMod val="65000"/>
                    <a:lumOff val="35000"/>
                  </a:schemeClr>
                </a:solidFill>
                <a:latin typeface="微软雅黑" pitchFamily="34" charset="-122"/>
                <a:ea typeface="微软雅黑" pitchFamily="34" charset="-122"/>
              </a:rPr>
              <a:t>任务分析</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4569234" y="3605296"/>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zh-CN" kern="0" dirty="0">
                <a:solidFill>
                  <a:schemeClr val="tx1">
                    <a:lumMod val="65000"/>
                    <a:lumOff val="35000"/>
                  </a:schemeClr>
                </a:solidFill>
                <a:latin typeface="微软雅黑" pitchFamily="34" charset="-122"/>
                <a:ea typeface="微软雅黑" pitchFamily="34" charset="-122"/>
              </a:rPr>
              <a:t>知识储备</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4569233" y="3974628"/>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zh-CN" kern="0" dirty="0">
                <a:solidFill>
                  <a:schemeClr val="tx1">
                    <a:lumMod val="65000"/>
                    <a:lumOff val="35000"/>
                  </a:schemeClr>
                </a:solidFill>
                <a:latin typeface="微软雅黑" pitchFamily="34" charset="-122"/>
                <a:ea typeface="微软雅黑" pitchFamily="34" charset="-122"/>
              </a:rPr>
              <a:t>任务实现</a:t>
            </a:r>
          </a:p>
        </p:txBody>
      </p:sp>
    </p:spTree>
    <p:extLst>
      <p:ext uri="{BB962C8B-B14F-4D97-AF65-F5344CB8AC3E}">
        <p14:creationId xmlns:p14="http://schemas.microsoft.com/office/powerpoint/2010/main" val="104347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Scale>
                                      <p:cBhvr>
                                        <p:cTn id="1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
                                        </p:tgtEl>
                                        <p:attrNameLst>
                                          <p:attrName>ppt_x</p:attrName>
                                          <p:attrName>ppt_y</p:attrName>
                                        </p:attrNameLst>
                                      </p:cBhvr>
                                    </p:animMotion>
                                    <p:animEffect transition="in" filter="fade">
                                      <p:cBhvr>
                                        <p:cTn id="15" dur="1000"/>
                                        <p:tgtEl>
                                          <p:spTgt spid="8"/>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
                                        </p:tgtEl>
                                        <p:attrNameLst>
                                          <p:attrName>ppt_x</p:attrName>
                                          <p:attrName>ppt_y</p:attrName>
                                        </p:attrNameLst>
                                      </p:cBhvr>
                                    </p:animMotion>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noFill/>
        <a:ln w="57150">
          <a:solidFill>
            <a:srgbClr val="FF9300"/>
          </a:soli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3842</TotalTime>
  <Words>4740</Words>
  <Application>Microsoft Office PowerPoint</Application>
  <PresentationFormat>自定义</PresentationFormat>
  <Paragraphs>356</Paragraphs>
  <Slides>26</Slides>
  <Notes>1</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Windows 用户</cp:lastModifiedBy>
  <cp:revision>785</cp:revision>
  <dcterms:modified xsi:type="dcterms:W3CDTF">2018-05-24T12:17:45Z</dcterms:modified>
</cp:coreProperties>
</file>